
<file path=[Content_Types].xml><?xml version="1.0" encoding="utf-8"?>
<Types xmlns="http://schemas.openxmlformats.org/package/2006/content-types">
  <Default Extension="fntdata" ContentType="application/x-fontdata"/>
  <Default Extension="gif" ContentType="image/gi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3"/>
  </p:notesMasterIdLst>
  <p:sldIdLst>
    <p:sldId id="256" r:id="rId2"/>
    <p:sldId id="257" r:id="rId3"/>
    <p:sldId id="258" r:id="rId4"/>
    <p:sldId id="259" r:id="rId5"/>
    <p:sldId id="260" r:id="rId6"/>
    <p:sldId id="261" r:id="rId7"/>
    <p:sldId id="262" r:id="rId8"/>
    <p:sldId id="263" r:id="rId9"/>
    <p:sldId id="287" r:id="rId10"/>
    <p:sldId id="288" r:id="rId11"/>
    <p:sldId id="291" r:id="rId12"/>
    <p:sldId id="264" r:id="rId13"/>
    <p:sldId id="286" r:id="rId14"/>
    <p:sldId id="265" r:id="rId15"/>
    <p:sldId id="267" r:id="rId16"/>
    <p:sldId id="268" r:id="rId17"/>
    <p:sldId id="269" r:id="rId18"/>
    <p:sldId id="290" r:id="rId19"/>
    <p:sldId id="289" r:id="rId20"/>
    <p:sldId id="271" r:id="rId21"/>
    <p:sldId id="272" r:id="rId22"/>
  </p:sldIdLst>
  <p:sldSz cx="9144000" cy="5143500" type="screen16x9"/>
  <p:notesSz cx="6858000" cy="9144000"/>
  <p:embeddedFontLst>
    <p:embeddedFont>
      <p:font typeface="Bree Serif" panose="02000503040000020004" pitchFamily="2" charset="77"/>
      <p:regular r:id="rId24"/>
    </p:embeddedFont>
    <p:embeddedFont>
      <p:font typeface="Didact Gothic" pitchFamily="2" charset="0"/>
      <p:regular r:id="rId25"/>
    </p:embeddedFont>
    <p:embeddedFont>
      <p:font typeface="Roboto" panose="02000000000000000000" pitchFamily="2" charset="0"/>
      <p:regular r:id="rId26"/>
      <p:bold r:id="rId27"/>
      <p:italic r:id="rId28"/>
      <p:boldItalic r:id="rId29"/>
    </p:embeddedFont>
    <p:embeddedFont>
      <p:font typeface="Roboto Black" panose="02000000000000000000" pitchFamily="2" charset="0"/>
      <p:bold r:id="rId30"/>
      <p:italic r:id="rId31"/>
      <p:boldItalic r:id="rId32"/>
    </p:embeddedFont>
    <p:embeddedFont>
      <p:font typeface="Roboto Light" panose="02000000000000000000" pitchFamily="2" charset="0"/>
      <p:regular r:id="rId33"/>
      <p:bold r:id="rId34"/>
      <p:italic r:id="rId35"/>
      <p:boldItalic r:id="rId36"/>
    </p:embeddedFont>
    <p:embeddedFont>
      <p:font typeface="Roboto Mono Thin" pitchFamily="49" charset="0"/>
      <p:regular r:id="rId37"/>
      <p:bold r:id="rId38"/>
      <p:italic r:id="rId39"/>
      <p:boldItalic r:id="rId40"/>
    </p:embeddedFont>
    <p:embeddedFont>
      <p:font typeface="Roboto Thin"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058129-7243-784F-A3EB-197087183625}" v="23" dt="2022-04-22T04:09:46.740"/>
  </p1510:revLst>
</p1510:revInfo>
</file>

<file path=ppt/tableStyles.xml><?xml version="1.0" encoding="utf-8"?>
<a:tblStyleLst xmlns:a="http://schemas.openxmlformats.org/drawingml/2006/main" def="{8F546874-28BE-407A-AD18-8AC5AAD96993}">
  <a:tblStyle styleId="{8F546874-28BE-407A-AD18-8AC5AAD969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5"/>
  </p:normalViewPr>
  <p:slideViewPr>
    <p:cSldViewPr snapToGrid="0">
      <p:cViewPr varScale="1">
        <p:scale>
          <a:sx n="102" d="100"/>
          <a:sy n="102" d="100"/>
        </p:scale>
        <p:origin x="176"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CARMEN: Title, Problem Solution, key requirements </a:t>
            </a:r>
            <a:endParaRPr/>
          </a:p>
          <a:p>
            <a:pPr marL="0" lvl="0" indent="0" algn="l" rtl="0">
              <a:spcBef>
                <a:spcPts val="0"/>
              </a:spcBef>
              <a:spcAft>
                <a:spcPts val="0"/>
              </a:spcAft>
              <a:buNone/>
            </a:pPr>
            <a:r>
              <a:rPr lang="es">
                <a:solidFill>
                  <a:schemeClr val="dk1"/>
                </a:solidFill>
              </a:rPr>
              <a:t>McKenzie: Architecture and Implementation overview</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Ran: Problem, Challenges, Schedules (McKenzie will paste our most up to date schedule) </a:t>
            </a:r>
            <a:endParaRPr>
              <a:solidFill>
                <a:schemeClr val="dk1"/>
              </a:solidFill>
            </a:endParaRPr>
          </a:p>
          <a:p>
            <a:pPr marL="0" lvl="0" indent="0" algn="l" rtl="0">
              <a:spcBef>
                <a:spcPts val="0"/>
              </a:spcBef>
              <a:spcAft>
                <a:spcPts val="0"/>
              </a:spcAft>
              <a:buNone/>
            </a:pPr>
            <a:r>
              <a:rPr lang="es"/>
              <a:t>Carter: Conclusion </a:t>
            </a:r>
            <a:br>
              <a:rPr lang="es"/>
            </a:b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08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07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34c0b657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234c0b657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36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201bfec4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201bfec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4c0b6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4c0b6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239e5955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239e5955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c7c57e148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fc7c57e14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02ac3eeef4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02ac3eeef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267765f57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267765f5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hook</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27a2174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27a2174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talk about place of business (workflow)</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s">
                <a:solidFill>
                  <a:schemeClr val="dk1"/>
                </a:solidFill>
              </a:rPr>
              <a:t>talk about clients and involvement in the business</a:t>
            </a:r>
            <a:endParaRPr/>
          </a:p>
          <a:p>
            <a:pPr marL="0" lvl="0" indent="0" algn="l" rtl="0">
              <a:spcBef>
                <a:spcPts val="0"/>
              </a:spcBef>
              <a:spcAft>
                <a:spcPts val="0"/>
              </a:spcAft>
              <a:buNone/>
            </a:pPr>
            <a:endParaRPr/>
          </a:p>
          <a:p>
            <a:pPr marL="0" lvl="0" indent="0" algn="l" rtl="0">
              <a:spcBef>
                <a:spcPts val="0"/>
              </a:spcBef>
              <a:spcAft>
                <a:spcPts val="0"/>
              </a:spcAft>
              <a:buNone/>
            </a:pPr>
            <a:r>
              <a:rPr lang="es"/>
              <a:t>talk about goals as a business </a:t>
            </a:r>
            <a:endParaRPr/>
          </a:p>
          <a:p>
            <a:pPr marL="0" lvl="0" indent="0" algn="l" rtl="0">
              <a:spcBef>
                <a:spcPts val="0"/>
              </a:spcBef>
              <a:spcAft>
                <a:spcPts val="0"/>
              </a:spcAft>
              <a:buNone/>
            </a:pPr>
            <a:endParaRPr/>
          </a:p>
          <a:p>
            <a:pPr marL="0" lvl="0" indent="0" algn="l" rtl="0">
              <a:spcBef>
                <a:spcPts val="0"/>
              </a:spcBef>
              <a:spcAft>
                <a:spcPts val="0"/>
              </a:spcAft>
              <a:buNone/>
            </a:pPr>
            <a:r>
              <a:rPr lang="es"/>
              <a:t>maybe talk about the client's goal</a:t>
            </a:r>
            <a:endParaRPr/>
          </a:p>
          <a:p>
            <a:pPr marL="457200" lvl="0" indent="-298450" algn="l" rtl="0">
              <a:spcBef>
                <a:spcPts val="0"/>
              </a:spcBef>
              <a:spcAft>
                <a:spcPts val="0"/>
              </a:spcAft>
              <a:buClr>
                <a:schemeClr val="dk1"/>
              </a:buClr>
              <a:buSzPts val="1100"/>
              <a:buChar char="-"/>
            </a:pPr>
            <a:r>
              <a:rPr lang="es" b="1">
                <a:solidFill>
                  <a:schemeClr val="dk1"/>
                </a:solidFill>
              </a:rPr>
              <a:t>Goal:</a:t>
            </a:r>
            <a:r>
              <a:rPr lang="es">
                <a:solidFill>
                  <a:schemeClr val="dk1"/>
                </a:solidFill>
              </a:rPr>
              <a:t> By 2026 all students have external learning ( working on something related to major outside curriculum w/ examples)</a:t>
            </a:r>
            <a:endParaRPr sz="5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267765f5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267765f5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go into what is broken </a:t>
            </a:r>
            <a:endParaRPr>
              <a:solidFill>
                <a:schemeClr val="dk1"/>
              </a:solidFill>
            </a:endParaRPr>
          </a:p>
          <a:p>
            <a:pPr marL="457200" lvl="0" indent="-298450" algn="l" rtl="0">
              <a:spcBef>
                <a:spcPts val="0"/>
              </a:spcBef>
              <a:spcAft>
                <a:spcPts val="0"/>
              </a:spcAft>
              <a:buClr>
                <a:schemeClr val="dk1"/>
              </a:buClr>
              <a:buSzPts val="1100"/>
              <a:buChar char="-"/>
            </a:pPr>
            <a:r>
              <a:rPr lang="es">
                <a:solidFill>
                  <a:schemeClr val="dk1"/>
                </a:solidFill>
              </a:rPr>
              <a:t>what is bad and inefficient?</a:t>
            </a:r>
            <a:endParaRPr>
              <a:solidFill>
                <a:schemeClr val="dk1"/>
              </a:solidFill>
            </a:endParaRPr>
          </a:p>
          <a:p>
            <a:pPr marL="914400" lvl="1" indent="-298450" algn="l" rtl="0">
              <a:spcBef>
                <a:spcPts val="0"/>
              </a:spcBef>
              <a:spcAft>
                <a:spcPts val="0"/>
              </a:spcAft>
              <a:buClr>
                <a:schemeClr val="dk1"/>
              </a:buClr>
              <a:buSzPts val="1100"/>
              <a:buChar char="-"/>
            </a:pPr>
            <a:r>
              <a:rPr lang="es">
                <a:solidFill>
                  <a:schemeClr val="dk1"/>
                </a:solidFill>
              </a:rPr>
              <a:t>bullet point what is unsatisfactory</a:t>
            </a:r>
            <a:endParaRPr>
              <a:solidFill>
                <a:schemeClr val="dk1"/>
              </a:solidFill>
            </a:endParaRPr>
          </a:p>
          <a:p>
            <a:pPr marL="457200" lvl="0" indent="-298450" algn="l" rtl="0">
              <a:lnSpc>
                <a:spcPct val="200000"/>
              </a:lnSpc>
              <a:spcBef>
                <a:spcPts val="0"/>
              </a:spcBef>
              <a:spcAft>
                <a:spcPts val="0"/>
              </a:spcAft>
              <a:buClr>
                <a:schemeClr val="dk1"/>
              </a:buClr>
              <a:buSzPts val="1100"/>
              <a:buChar char="-"/>
            </a:pPr>
            <a:r>
              <a:rPr lang="es">
                <a:solidFill>
                  <a:schemeClr val="dk1"/>
                </a:solidFill>
              </a:rPr>
              <a:t>Not enough students are gaining degree specific experience before graduation</a:t>
            </a:r>
            <a:endParaRPr>
              <a:solidFill>
                <a:schemeClr val="dk1"/>
              </a:solidFill>
            </a:endParaRPr>
          </a:p>
          <a:p>
            <a:pPr marL="457200" lvl="0" indent="-298450" algn="l" rtl="0">
              <a:lnSpc>
                <a:spcPct val="200000"/>
              </a:lnSpc>
              <a:spcBef>
                <a:spcPts val="0"/>
              </a:spcBef>
              <a:spcAft>
                <a:spcPts val="0"/>
              </a:spcAft>
              <a:buClr>
                <a:schemeClr val="dk1"/>
              </a:buClr>
              <a:buSzPts val="1100"/>
              <a:buChar char="-"/>
            </a:pPr>
            <a:r>
              <a:rPr lang="es">
                <a:solidFill>
                  <a:schemeClr val="dk1"/>
                </a:solidFill>
              </a:rPr>
              <a:t>There is a disconnect between available resources</a:t>
            </a:r>
            <a:endParaRPr>
              <a:solidFill>
                <a:schemeClr val="dk1"/>
              </a:solidFill>
            </a:endParaRPr>
          </a:p>
          <a:p>
            <a:pPr marL="457200" lvl="0" indent="-298450" algn="l" rtl="0">
              <a:lnSpc>
                <a:spcPct val="200000"/>
              </a:lnSpc>
              <a:spcBef>
                <a:spcPts val="0"/>
              </a:spcBef>
              <a:spcAft>
                <a:spcPts val="0"/>
              </a:spcAft>
              <a:buClr>
                <a:schemeClr val="dk1"/>
              </a:buClr>
              <a:buSzPts val="1100"/>
              <a:buChar char="-"/>
            </a:pPr>
            <a:r>
              <a:rPr lang="es">
                <a:solidFill>
                  <a:schemeClr val="dk1"/>
                </a:solidFill>
              </a:rPr>
              <a:t>Unable to track if students are achieving career success outside school</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r>
              <a:rPr lang="es"/>
              <a:t>How many of you want a job within 6 months of graduation? How many of you would have / or would like to have some time of internship experience before graduation? The goal we are currently looking for is that each and every student has at least one type of professional experience before graduation, and that 90% of students in CS have a job within 6 months of graduation</a:t>
            </a:r>
            <a:br>
              <a:rPr lang="es"/>
            </a:br>
            <a:br>
              <a:rPr lang="es"/>
            </a:br>
            <a:r>
              <a:rPr lang="es"/>
              <a:t>.Imagine you had the opportunity to see exactly which companies are most likely to hire NAU students. Program to allow the Deans to see where we could be doing better to alert the chairman's -&gt; faculty -&gt; students.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267765f57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267765f5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connect to bullected problems </a:t>
            </a:r>
            <a:endParaRPr/>
          </a:p>
          <a:p>
            <a:pPr marL="0" lvl="0" indent="0" algn="l" rtl="0">
              <a:spcBef>
                <a:spcPts val="0"/>
              </a:spcBef>
              <a:spcAft>
                <a:spcPts val="0"/>
              </a:spcAft>
              <a:buNone/>
            </a:pPr>
            <a:endParaRPr/>
          </a:p>
          <a:p>
            <a:pPr marL="0" lvl="0" indent="0" algn="l" rtl="0">
              <a:spcBef>
                <a:spcPts val="0"/>
              </a:spcBef>
              <a:spcAft>
                <a:spcPts val="0"/>
              </a:spcAft>
              <a:buNone/>
            </a:pPr>
            <a:r>
              <a:rPr lang="es"/>
              <a:t>graphic connecting students back to dean</a:t>
            </a:r>
            <a:endParaRPr/>
          </a:p>
          <a:p>
            <a:pPr marL="0" lvl="0" indent="0" algn="l" rtl="0">
              <a:spcBef>
                <a:spcPts val="0"/>
              </a:spcBef>
              <a:spcAft>
                <a:spcPts val="0"/>
              </a:spcAft>
              <a:buNone/>
            </a:pPr>
            <a:endParaRPr/>
          </a:p>
          <a:p>
            <a:pPr marL="0" lvl="0" indent="0" algn="l" rtl="0">
              <a:spcBef>
                <a:spcPts val="0"/>
              </a:spcBef>
              <a:spcAft>
                <a:spcPts val="0"/>
              </a:spcAft>
              <a:buNone/>
            </a:pPr>
            <a:r>
              <a:rPr lang="es"/>
              <a:t>segue to details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7de1e17aa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17de1e17aa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84a907963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184a907963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fbcba34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fbcba34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fbcba34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fbcba34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32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1" name="Google Shape;11;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87" name="Google Shape;87;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88" name="Google Shape;88;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89" name="Google Shape;89;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90" name="Google Shape;90;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91" name="Google Shape;91;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92" name="Google Shape;92;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93" name="Google Shape;93;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94"/>
        <p:cNvGrpSpPr/>
        <p:nvPr/>
      </p:nvGrpSpPr>
      <p:grpSpPr>
        <a:xfrm>
          <a:off x="0" y="0"/>
          <a:ext cx="0" cy="0"/>
          <a:chOff x="0" y="0"/>
          <a:chExt cx="0" cy="0"/>
        </a:xfrm>
      </p:grpSpPr>
      <p:sp>
        <p:nvSpPr>
          <p:cNvPr id="95" name="Google Shape;95;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96" name="Google Shape;96;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97"/>
        <p:cNvGrpSpPr/>
        <p:nvPr/>
      </p:nvGrpSpPr>
      <p:grpSpPr>
        <a:xfrm>
          <a:off x="0" y="0"/>
          <a:ext cx="0" cy="0"/>
          <a:chOff x="0" y="0"/>
          <a:chExt cx="0" cy="0"/>
        </a:xfrm>
      </p:grpSpPr>
      <p:sp>
        <p:nvSpPr>
          <p:cNvPr id="98" name="Google Shape;98;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99" name="Google Shape;99;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100" name="Google Shape;100;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
        <p:nvSpPr>
          <p:cNvPr id="101" name="Google Shape;10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102"/>
        <p:cNvGrpSpPr/>
        <p:nvPr/>
      </p:nvGrpSpPr>
      <p:grpSpPr>
        <a:xfrm>
          <a:off x="0" y="0"/>
          <a:ext cx="0" cy="0"/>
          <a:chOff x="0" y="0"/>
          <a:chExt cx="0" cy="0"/>
        </a:xfrm>
      </p:grpSpPr>
      <p:sp>
        <p:nvSpPr>
          <p:cNvPr id="103" name="Google Shape;103;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105" name="Google Shape;105;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
        <p:nvSpPr>
          <p:cNvPr id="106" name="Google Shape;10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161234"/>
                </a:solidFill>
              </a:defRPr>
            </a:lvl1pPr>
            <a:lvl2pPr lvl="1">
              <a:buNone/>
              <a:defRPr>
                <a:solidFill>
                  <a:srgbClr val="161234"/>
                </a:solidFill>
              </a:defRPr>
            </a:lvl2pPr>
            <a:lvl3pPr lvl="2">
              <a:buNone/>
              <a:defRPr>
                <a:solidFill>
                  <a:srgbClr val="161234"/>
                </a:solidFill>
              </a:defRPr>
            </a:lvl3pPr>
            <a:lvl4pPr lvl="3">
              <a:buNone/>
              <a:defRPr>
                <a:solidFill>
                  <a:srgbClr val="161234"/>
                </a:solidFill>
              </a:defRPr>
            </a:lvl4pPr>
            <a:lvl5pPr lvl="4">
              <a:buNone/>
              <a:defRPr>
                <a:solidFill>
                  <a:srgbClr val="161234"/>
                </a:solidFill>
              </a:defRPr>
            </a:lvl5pPr>
            <a:lvl6pPr lvl="5">
              <a:buNone/>
              <a:defRPr>
                <a:solidFill>
                  <a:srgbClr val="161234"/>
                </a:solidFill>
              </a:defRPr>
            </a:lvl6pPr>
            <a:lvl7pPr lvl="6">
              <a:buNone/>
              <a:defRPr>
                <a:solidFill>
                  <a:srgbClr val="161234"/>
                </a:solidFill>
              </a:defRPr>
            </a:lvl7pPr>
            <a:lvl8pPr lvl="7">
              <a:buNone/>
              <a:defRPr>
                <a:solidFill>
                  <a:srgbClr val="161234"/>
                </a:solidFill>
              </a:defRPr>
            </a:lvl8pPr>
            <a:lvl9pPr lvl="8">
              <a:buNone/>
              <a:defRPr>
                <a:solidFill>
                  <a:srgbClr val="161234"/>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107"/>
        <p:cNvGrpSpPr/>
        <p:nvPr/>
      </p:nvGrpSpPr>
      <p:grpSpPr>
        <a:xfrm>
          <a:off x="0" y="0"/>
          <a:ext cx="0" cy="0"/>
          <a:chOff x="0" y="0"/>
          <a:chExt cx="0" cy="0"/>
        </a:xfrm>
      </p:grpSpPr>
      <p:sp>
        <p:nvSpPr>
          <p:cNvPr id="108" name="Google Shape;108;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110" name="Google Shape;110;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
        <p:nvSpPr>
          <p:cNvPr id="111" name="Google Shape;11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1EFFC1"/>
                </a:solidFill>
              </a:defRPr>
            </a:lvl1pPr>
            <a:lvl2pPr lvl="1">
              <a:buNone/>
              <a:defRPr>
                <a:solidFill>
                  <a:srgbClr val="1EFFC1"/>
                </a:solidFill>
              </a:defRPr>
            </a:lvl2pPr>
            <a:lvl3pPr lvl="2">
              <a:buNone/>
              <a:defRPr>
                <a:solidFill>
                  <a:srgbClr val="1EFFC1"/>
                </a:solidFill>
              </a:defRPr>
            </a:lvl3pPr>
            <a:lvl4pPr lvl="3">
              <a:buNone/>
              <a:defRPr>
                <a:solidFill>
                  <a:srgbClr val="1EFFC1"/>
                </a:solidFill>
              </a:defRPr>
            </a:lvl4pPr>
            <a:lvl5pPr lvl="4">
              <a:buNone/>
              <a:defRPr>
                <a:solidFill>
                  <a:srgbClr val="1EFFC1"/>
                </a:solidFill>
              </a:defRPr>
            </a:lvl5pPr>
            <a:lvl6pPr lvl="5">
              <a:buNone/>
              <a:defRPr>
                <a:solidFill>
                  <a:srgbClr val="1EFFC1"/>
                </a:solidFill>
              </a:defRPr>
            </a:lvl6pPr>
            <a:lvl7pPr lvl="6">
              <a:buNone/>
              <a:defRPr>
                <a:solidFill>
                  <a:srgbClr val="1EFFC1"/>
                </a:solidFill>
              </a:defRPr>
            </a:lvl7pPr>
            <a:lvl8pPr lvl="7">
              <a:buNone/>
              <a:defRPr>
                <a:solidFill>
                  <a:srgbClr val="1EFFC1"/>
                </a:solidFill>
              </a:defRPr>
            </a:lvl8pPr>
            <a:lvl9pPr lvl="8">
              <a:buNone/>
              <a:defRPr>
                <a:solidFill>
                  <a:srgbClr val="1EFFC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 name="Google Shape;15;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6" name="Google Shape;26;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7" name="Google Shape;27;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1" name="Google Shape;31;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2" name="Google Shape;32;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3" name="Google Shape;33;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6" name="Google Shape;36;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
        <p:nvSpPr>
          <p:cNvPr id="37" name="Google Shape;37;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8"/>
        <p:cNvGrpSpPr/>
        <p:nvPr/>
      </p:nvGrpSpPr>
      <p:grpSpPr>
        <a:xfrm>
          <a:off x="0" y="0"/>
          <a:ext cx="0" cy="0"/>
          <a:chOff x="0" y="0"/>
          <a:chExt cx="0" cy="0"/>
        </a:xfrm>
      </p:grpSpPr>
      <p:sp>
        <p:nvSpPr>
          <p:cNvPr id="39" name="Google Shape;39;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40" name="Google Shape;40;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41" name="Google Shape;41;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42" name="Google Shape;42;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3" name="Google Shape;43;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4" name="Google Shape;44;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5" name="Google Shape;45;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46" name="Google Shape;4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7"/>
        <p:cNvGrpSpPr/>
        <p:nvPr/>
      </p:nvGrpSpPr>
      <p:grpSpPr>
        <a:xfrm>
          <a:off x="0" y="0"/>
          <a:ext cx="0" cy="0"/>
          <a:chOff x="0" y="0"/>
          <a:chExt cx="0" cy="0"/>
        </a:xfrm>
      </p:grpSpPr>
      <p:sp>
        <p:nvSpPr>
          <p:cNvPr id="48" name="Google Shape;48;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50" name="Google Shape;50;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
        <p:nvSpPr>
          <p:cNvPr id="51" name="Google Shape;5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52"/>
        <p:cNvGrpSpPr/>
        <p:nvPr/>
      </p:nvGrpSpPr>
      <p:grpSpPr>
        <a:xfrm>
          <a:off x="0" y="0"/>
          <a:ext cx="0" cy="0"/>
          <a:chOff x="0" y="0"/>
          <a:chExt cx="0" cy="0"/>
        </a:xfrm>
      </p:grpSpPr>
      <p:sp>
        <p:nvSpPr>
          <p:cNvPr id="53" name="Google Shape;53;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6" name="Google Shape;56;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
        <p:nvSpPr>
          <p:cNvPr id="57" name="Google Shape;57;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60" name="Google Shape;60;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61" name="Google Shape;61;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62" name="Google Shape;62;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
        <p:nvSpPr>
          <p:cNvPr id="63" name="Google Shape;63;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6" name="Google Shape;66;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7" name="Google Shape;67;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8" name="Google Shape;68;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9" name="Google Shape;69;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70" name="Google Shape;70;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71" name="Google Shape;71;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72" name="Google Shape;72;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76"/>
        <p:cNvGrpSpPr/>
        <p:nvPr/>
      </p:nvGrpSpPr>
      <p:grpSpPr>
        <a:xfrm>
          <a:off x="0" y="0"/>
          <a:ext cx="0" cy="0"/>
          <a:chOff x="0" y="0"/>
          <a:chExt cx="0" cy="0"/>
        </a:xfrm>
      </p:grpSpPr>
      <p:sp>
        <p:nvSpPr>
          <p:cNvPr id="77" name="Google Shape;7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8" name="Google Shape;7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9" name="Google Shape;7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80" name="Google Shape;8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81" name="Google Shape;8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82" name="Google Shape;8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83" name="Google Shape;8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84" name="Google Shape;8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latin typeface="Roboto Light"/>
                <a:ea typeface="Roboto Light"/>
                <a:cs typeface="Roboto Light"/>
                <a:sym typeface="Roboto Light"/>
              </a:defRPr>
            </a:lvl1pPr>
            <a:lvl2pPr lvl="1" algn="r">
              <a:buNone/>
              <a:defRPr sz="1300">
                <a:solidFill>
                  <a:srgbClr val="FFFFFF"/>
                </a:solidFill>
                <a:latin typeface="Roboto Light"/>
                <a:ea typeface="Roboto Light"/>
                <a:cs typeface="Roboto Light"/>
                <a:sym typeface="Roboto Light"/>
              </a:defRPr>
            </a:lvl2pPr>
            <a:lvl3pPr lvl="2" algn="r">
              <a:buNone/>
              <a:defRPr sz="1300">
                <a:solidFill>
                  <a:srgbClr val="FFFFFF"/>
                </a:solidFill>
                <a:latin typeface="Roboto Light"/>
                <a:ea typeface="Roboto Light"/>
                <a:cs typeface="Roboto Light"/>
                <a:sym typeface="Roboto Light"/>
              </a:defRPr>
            </a:lvl3pPr>
            <a:lvl4pPr lvl="3" algn="r">
              <a:buNone/>
              <a:defRPr sz="1300">
                <a:solidFill>
                  <a:srgbClr val="FFFFFF"/>
                </a:solidFill>
                <a:latin typeface="Roboto Light"/>
                <a:ea typeface="Roboto Light"/>
                <a:cs typeface="Roboto Light"/>
                <a:sym typeface="Roboto Light"/>
              </a:defRPr>
            </a:lvl4pPr>
            <a:lvl5pPr lvl="4" algn="r">
              <a:buNone/>
              <a:defRPr sz="1300">
                <a:solidFill>
                  <a:srgbClr val="FFFFFF"/>
                </a:solidFill>
                <a:latin typeface="Roboto Light"/>
                <a:ea typeface="Roboto Light"/>
                <a:cs typeface="Roboto Light"/>
                <a:sym typeface="Roboto Light"/>
              </a:defRPr>
            </a:lvl5pPr>
            <a:lvl6pPr lvl="5" algn="r">
              <a:buNone/>
              <a:defRPr sz="1300">
                <a:solidFill>
                  <a:srgbClr val="FFFFFF"/>
                </a:solidFill>
                <a:latin typeface="Roboto Light"/>
                <a:ea typeface="Roboto Light"/>
                <a:cs typeface="Roboto Light"/>
                <a:sym typeface="Roboto Light"/>
              </a:defRPr>
            </a:lvl6pPr>
            <a:lvl7pPr lvl="6" algn="r">
              <a:buNone/>
              <a:defRPr sz="1300">
                <a:solidFill>
                  <a:srgbClr val="FFFFFF"/>
                </a:solidFill>
                <a:latin typeface="Roboto Light"/>
                <a:ea typeface="Roboto Light"/>
                <a:cs typeface="Roboto Light"/>
                <a:sym typeface="Roboto Light"/>
              </a:defRPr>
            </a:lvl7pPr>
            <a:lvl8pPr lvl="7" algn="r">
              <a:buNone/>
              <a:defRPr sz="1300">
                <a:solidFill>
                  <a:srgbClr val="FFFFFF"/>
                </a:solidFill>
                <a:latin typeface="Roboto Light"/>
                <a:ea typeface="Roboto Light"/>
                <a:cs typeface="Roboto Light"/>
                <a:sym typeface="Roboto Light"/>
              </a:defRPr>
            </a:lvl8pPr>
            <a:lvl9pPr lvl="8" algn="r">
              <a:buNone/>
              <a:defRPr sz="1300">
                <a:solidFill>
                  <a:srgbClr val="FFFFFF"/>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5401425" y="41631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br>
              <a:rPr lang="es">
                <a:solidFill>
                  <a:schemeClr val="accent1"/>
                </a:solidFill>
              </a:rPr>
            </a:br>
            <a:endParaRPr>
              <a:solidFill>
                <a:schemeClr val="accent1"/>
              </a:solidFill>
            </a:endParaRPr>
          </a:p>
          <a:p>
            <a:pPr marL="0" lvl="0" indent="0" algn="r" rtl="0">
              <a:spcBef>
                <a:spcPts val="0"/>
              </a:spcBef>
              <a:spcAft>
                <a:spcPts val="0"/>
              </a:spcAft>
              <a:buNone/>
            </a:pPr>
            <a:r>
              <a:rPr lang="es">
                <a:solidFill>
                  <a:schemeClr val="accent1"/>
                </a:solidFill>
              </a:rPr>
              <a:t>Design Review 3</a:t>
            </a:r>
            <a:endParaRPr>
              <a:solidFill>
                <a:schemeClr val="accent1"/>
              </a:solidFill>
            </a:endParaRPr>
          </a:p>
        </p:txBody>
      </p:sp>
      <p:sp>
        <p:nvSpPr>
          <p:cNvPr id="119" name="Google Shape;119;p18"/>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369600" y="626550"/>
            <a:ext cx="8520600" cy="60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3000">
                <a:solidFill>
                  <a:srgbClr val="FFFFFF"/>
                </a:solidFill>
                <a:latin typeface="Roboto Black"/>
                <a:ea typeface="Roboto Black"/>
                <a:cs typeface="Roboto Black"/>
                <a:sym typeface="Roboto Black"/>
              </a:rPr>
              <a:t>Team CareerNet</a:t>
            </a:r>
            <a:endParaRPr sz="3000">
              <a:solidFill>
                <a:srgbClr val="FFFFFF"/>
              </a:solidFill>
              <a:latin typeface="Roboto Black"/>
              <a:ea typeface="Roboto Black"/>
              <a:cs typeface="Roboto Black"/>
              <a:sym typeface="Roboto Black"/>
            </a:endParaRPr>
          </a:p>
        </p:txBody>
      </p:sp>
      <p:sp>
        <p:nvSpPr>
          <p:cNvPr id="125" name="Google Shape;125;p18"/>
          <p:cNvSpPr txBox="1"/>
          <p:nvPr/>
        </p:nvSpPr>
        <p:spPr>
          <a:xfrm>
            <a:off x="3028050" y="2896283"/>
            <a:ext cx="2414100" cy="2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RAN LI</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 Release Manager</a:t>
            </a:r>
            <a:endParaRPr sz="1200">
              <a:solidFill>
                <a:srgbClr val="FFFFFF"/>
              </a:solidFill>
              <a:latin typeface="Roboto"/>
              <a:ea typeface="Roboto"/>
              <a:cs typeface="Roboto"/>
              <a:sym typeface="Roboto"/>
            </a:endParaRPr>
          </a:p>
        </p:txBody>
      </p:sp>
      <p:sp>
        <p:nvSpPr>
          <p:cNvPr id="126" name="Google Shape;126;p18"/>
          <p:cNvSpPr txBox="1"/>
          <p:nvPr/>
        </p:nvSpPr>
        <p:spPr>
          <a:xfrm>
            <a:off x="3028050" y="1887150"/>
            <a:ext cx="32037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CARTER TAYLOR</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Team Lead, Customer Communicator</a:t>
            </a:r>
            <a:endParaRPr sz="1200">
              <a:solidFill>
                <a:srgbClr val="FFFFFF"/>
              </a:solidFill>
              <a:latin typeface="Roboto"/>
              <a:ea typeface="Roboto"/>
              <a:cs typeface="Roboto"/>
              <a:sym typeface="Roboto"/>
            </a:endParaRPr>
          </a:p>
        </p:txBody>
      </p:sp>
      <p:sp>
        <p:nvSpPr>
          <p:cNvPr id="127" name="Google Shape;127;p18"/>
          <p:cNvSpPr txBox="1"/>
          <p:nvPr/>
        </p:nvSpPr>
        <p:spPr>
          <a:xfrm>
            <a:off x="3028050" y="2415271"/>
            <a:ext cx="24141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MCKENZIE CLARK</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Architect</a:t>
            </a:r>
            <a:endParaRPr sz="1200">
              <a:solidFill>
                <a:srgbClr val="FFFFFF"/>
              </a:solidFill>
              <a:latin typeface="Roboto"/>
              <a:ea typeface="Roboto"/>
              <a:cs typeface="Roboto"/>
              <a:sym typeface="Roboto"/>
            </a:endParaRPr>
          </a:p>
        </p:txBody>
      </p:sp>
      <p:cxnSp>
        <p:nvCxnSpPr>
          <p:cNvPr id="128" name="Google Shape;128;p18"/>
          <p:cNvCxnSpPr/>
          <p:nvPr/>
        </p:nvCxnSpPr>
        <p:spPr>
          <a:xfrm>
            <a:off x="369600" y="1133300"/>
            <a:ext cx="8520600" cy="0"/>
          </a:xfrm>
          <a:prstGeom prst="straightConnector1">
            <a:avLst/>
          </a:prstGeom>
          <a:noFill/>
          <a:ln w="9525" cap="flat" cmpd="sng">
            <a:solidFill>
              <a:srgbClr val="48FFD5"/>
            </a:solidFill>
            <a:prstDash val="solid"/>
            <a:round/>
            <a:headEnd type="none" w="med" len="med"/>
            <a:tailEnd type="none" w="med" len="med"/>
          </a:ln>
        </p:spPr>
      </p:cxnSp>
      <p:sp>
        <p:nvSpPr>
          <p:cNvPr id="129" name="Google Shape;129;p18"/>
          <p:cNvSpPr txBox="1"/>
          <p:nvPr/>
        </p:nvSpPr>
        <p:spPr>
          <a:xfrm>
            <a:off x="3028050" y="3353851"/>
            <a:ext cx="24141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CARMEN MONTALVO</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Recorder</a:t>
            </a:r>
            <a:endParaRPr sz="1200">
              <a:solidFill>
                <a:srgbClr val="FFFFFF"/>
              </a:solidFill>
              <a:latin typeface="Roboto"/>
              <a:ea typeface="Roboto"/>
              <a:cs typeface="Roboto"/>
              <a:sym typeface="Roboto"/>
            </a:endParaRPr>
          </a:p>
        </p:txBody>
      </p:sp>
      <p:sp>
        <p:nvSpPr>
          <p:cNvPr id="130" name="Google Shape;130;p18"/>
          <p:cNvSpPr txBox="1"/>
          <p:nvPr/>
        </p:nvSpPr>
        <p:spPr>
          <a:xfrm>
            <a:off x="5860050" y="2880538"/>
            <a:ext cx="2469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solidFill>
                  <a:srgbClr val="FFFFFF"/>
                </a:solidFill>
                <a:latin typeface="Roboto"/>
                <a:ea typeface="Roboto"/>
                <a:cs typeface="Roboto"/>
                <a:sym typeface="Roboto"/>
              </a:rPr>
              <a:t>CS Faculty Mentor:</a:t>
            </a:r>
            <a:endParaRPr b="1">
              <a:solidFill>
                <a:srgbClr val="FFFFFF"/>
              </a:solidFill>
              <a:latin typeface="Roboto"/>
              <a:ea typeface="Roboto"/>
              <a:cs typeface="Roboto"/>
              <a:sym typeface="Roboto"/>
            </a:endParaRPr>
          </a:p>
          <a:p>
            <a:pPr marL="0" lvl="0" indent="0" algn="ctr" rtl="0">
              <a:spcBef>
                <a:spcPts val="0"/>
              </a:spcBef>
              <a:spcAft>
                <a:spcPts val="0"/>
              </a:spcAft>
              <a:buNone/>
            </a:pPr>
            <a:r>
              <a:rPr lang="es">
                <a:solidFill>
                  <a:srgbClr val="FFFFFF"/>
                </a:solidFill>
                <a:latin typeface="Roboto Light"/>
                <a:ea typeface="Roboto Light"/>
                <a:cs typeface="Roboto Light"/>
                <a:sym typeface="Roboto Light"/>
              </a:rPr>
              <a:t>Han Peng</a:t>
            </a:r>
            <a:endParaRPr>
              <a:solidFill>
                <a:srgbClr val="FFFFFF"/>
              </a:solidFill>
              <a:latin typeface="Roboto Light"/>
              <a:ea typeface="Roboto Light"/>
              <a:cs typeface="Roboto Light"/>
              <a:sym typeface="Roboto Light"/>
            </a:endParaRPr>
          </a:p>
        </p:txBody>
      </p:sp>
      <p:pic>
        <p:nvPicPr>
          <p:cNvPr id="131" name="Google Shape;131;p18"/>
          <p:cNvPicPr preferRelativeResize="0"/>
          <p:nvPr/>
        </p:nvPicPr>
        <p:blipFill>
          <a:blip r:embed="rId3">
            <a:alphaModFix/>
          </a:blip>
          <a:stretch>
            <a:fillRect/>
          </a:stretch>
        </p:blipFill>
        <p:spPr>
          <a:xfrm>
            <a:off x="627925" y="1745625"/>
            <a:ext cx="1905000" cy="1905000"/>
          </a:xfrm>
          <a:prstGeom prst="rect">
            <a:avLst/>
          </a:prstGeom>
          <a:noFill/>
          <a:ln>
            <a:noFill/>
          </a:ln>
        </p:spPr>
      </p:pic>
      <p:sp>
        <p:nvSpPr>
          <p:cNvPr id="132" name="Google Shape;13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27"/>
          <p:cNvSpPr txBox="1">
            <a:spLocks noGrp="1"/>
          </p:cNvSpPr>
          <p:nvPr>
            <p:ph type="title" idx="4"/>
          </p:nvPr>
        </p:nvSpPr>
        <p:spPr>
          <a:xfrm>
            <a:off x="6376741" y="1798902"/>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700" dirty="0">
                <a:solidFill>
                  <a:schemeClr val="accent1"/>
                </a:solidFill>
              </a:rPr>
              <a:t>Upload Student Data</a:t>
            </a:r>
            <a:endParaRPr sz="1700" dirty="0">
              <a:solidFill>
                <a:schemeClr val="accent1"/>
              </a:solidFill>
            </a:endParaRP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Student Upload</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10</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sp>
        <p:nvSpPr>
          <p:cNvPr id="22" name="Google Shape;386;p30">
            <a:extLst>
              <a:ext uri="{FF2B5EF4-FFF2-40B4-BE49-F238E27FC236}">
                <a16:creationId xmlns:a16="http://schemas.microsoft.com/office/drawing/2014/main" id="{50FF166E-58FA-416F-9F3D-56DB1EEEF7C8}"/>
              </a:ext>
            </a:extLst>
          </p:cNvPr>
          <p:cNvSpPr txBox="1">
            <a:spLocks/>
          </p:cNvSpPr>
          <p:nvPr/>
        </p:nvSpPr>
        <p:spPr>
          <a:xfrm>
            <a:off x="6239884" y="1925861"/>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17500" algn="l" rtl="0">
              <a:lnSpc>
                <a:spcPct val="150000"/>
              </a:lnSpc>
              <a:spcBef>
                <a:spcPts val="0"/>
              </a:spcBef>
              <a:spcAft>
                <a:spcPts val="0"/>
              </a:spcAft>
              <a:buSzPts val="1400"/>
              <a:buFont typeface="Roboto"/>
              <a:buChar char="●"/>
            </a:pPr>
            <a:r>
              <a:rPr lang="en-US" sz="1400" dirty="0">
                <a:solidFill>
                  <a:schemeClr val="bg1"/>
                </a:solidFill>
                <a:latin typeface="Roboto"/>
                <a:ea typeface="Roboto"/>
                <a:cs typeface="Roboto"/>
                <a:sym typeface="Roboto"/>
              </a:rPr>
              <a:t>Upload new student info through CSV</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Add new student milestones through CSV</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Pull LinkedIn milestone from uploaded students</a:t>
            </a:r>
          </a:p>
        </p:txBody>
      </p:sp>
      <p:pic>
        <p:nvPicPr>
          <p:cNvPr id="4" name="Screen Recording 2022-04-21 at 1.10.36 PM.mov" descr="Screen Recording 2022-04-21 at 1.10.36 PM.mov">
            <a:hlinkClick r:id="" action="ppaction://media"/>
            <a:extLst>
              <a:ext uri="{FF2B5EF4-FFF2-40B4-BE49-F238E27FC236}">
                <a16:creationId xmlns:a16="http://schemas.microsoft.com/office/drawing/2014/main" id="{21065336-1B20-F740-1C89-C6036631CD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760" y="1399032"/>
            <a:ext cx="5934456" cy="3269101"/>
          </a:xfrm>
          <a:prstGeom prst="rect">
            <a:avLst/>
          </a:prstGeom>
        </p:spPr>
      </p:pic>
    </p:spTree>
    <p:extLst>
      <p:ext uri="{BB962C8B-B14F-4D97-AF65-F5344CB8AC3E}">
        <p14:creationId xmlns:p14="http://schemas.microsoft.com/office/powerpoint/2010/main" val="3131022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27"/>
          <p:cNvSpPr txBox="1">
            <a:spLocks noGrp="1"/>
          </p:cNvSpPr>
          <p:nvPr>
            <p:ph type="title" idx="4"/>
          </p:nvPr>
        </p:nvSpPr>
        <p:spPr>
          <a:xfrm>
            <a:off x="6376741" y="177385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700" dirty="0">
                <a:solidFill>
                  <a:schemeClr val="accent1"/>
                </a:solidFill>
              </a:rPr>
              <a:t>Pull Student Data</a:t>
            </a: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Linkedin Fetching</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11</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sp>
        <p:nvSpPr>
          <p:cNvPr id="22" name="Google Shape;386;p30">
            <a:extLst>
              <a:ext uri="{FF2B5EF4-FFF2-40B4-BE49-F238E27FC236}">
                <a16:creationId xmlns:a16="http://schemas.microsoft.com/office/drawing/2014/main" id="{50FF166E-58FA-416F-9F3D-56DB1EEEF7C8}"/>
              </a:ext>
            </a:extLst>
          </p:cNvPr>
          <p:cNvSpPr txBox="1">
            <a:spLocks/>
          </p:cNvSpPr>
          <p:nvPr/>
        </p:nvSpPr>
        <p:spPr>
          <a:xfrm>
            <a:off x="6239884" y="1925861"/>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Pull LinkedIn milestone from uploaded students</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Filter which students you want data for </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Get notified of fetch status</a:t>
            </a:r>
          </a:p>
        </p:txBody>
      </p:sp>
      <p:pic>
        <p:nvPicPr>
          <p:cNvPr id="4" name="Screen Recording 2022-04-21 at 1.01.26 PM.mov" descr="Screen Recording 2022-04-21 at 1.01.26 PM.mov">
            <a:hlinkClick r:id="" action="ppaction://media"/>
            <a:extLst>
              <a:ext uri="{FF2B5EF4-FFF2-40B4-BE49-F238E27FC236}">
                <a16:creationId xmlns:a16="http://schemas.microsoft.com/office/drawing/2014/main" id="{DD134C4F-7E73-EB06-8A81-13383C9DBC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759" y="1399032"/>
            <a:ext cx="5936974" cy="3200400"/>
          </a:xfrm>
          <a:prstGeom prst="rect">
            <a:avLst/>
          </a:prstGeom>
        </p:spPr>
      </p:pic>
    </p:spTree>
    <p:extLst>
      <p:ext uri="{BB962C8B-B14F-4D97-AF65-F5344CB8AC3E}">
        <p14:creationId xmlns:p14="http://schemas.microsoft.com/office/powerpoint/2010/main" val="36483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6"/>
          <p:cNvSpPr txBox="1">
            <a:spLocks noGrp="1"/>
          </p:cNvSpPr>
          <p:nvPr>
            <p:ph type="ctrTitle"/>
          </p:nvPr>
        </p:nvSpPr>
        <p:spPr>
          <a:xfrm>
            <a:off x="6281189" y="3121098"/>
            <a:ext cx="2613109" cy="300704"/>
          </a:xfrm>
          <a:prstGeom prst="rect">
            <a:avLst/>
          </a:prstGeom>
        </p:spPr>
        <p:txBody>
          <a:bodyPr spcFirstLastPara="1" wrap="square" lIns="91425" tIns="91425" rIns="91425" bIns="91425" anchor="b" anchorCtr="0">
            <a:noAutofit/>
          </a:bodyPr>
          <a:lstStyle/>
          <a:p>
            <a:pPr marL="457200" lvl="0" indent="-317500" algn="l" rtl="0">
              <a:lnSpc>
                <a:spcPct val="150000"/>
              </a:lnSpc>
              <a:spcBef>
                <a:spcPts val="0"/>
              </a:spcBef>
              <a:spcAft>
                <a:spcPts val="0"/>
              </a:spcAft>
              <a:buSzPts val="1400"/>
              <a:buFont typeface="Roboto"/>
              <a:buChar char="●"/>
            </a:pPr>
            <a:r>
              <a:rPr lang="es" sz="1400" dirty="0">
                <a:latin typeface="Roboto"/>
                <a:ea typeface="Roboto"/>
                <a:cs typeface="Roboto"/>
                <a:sym typeface="Roboto"/>
              </a:rPr>
              <a:t>Search by student name</a:t>
            </a:r>
            <a:br>
              <a:rPr lang="es" sz="1400" dirty="0">
                <a:latin typeface="Roboto"/>
                <a:ea typeface="Roboto"/>
                <a:cs typeface="Roboto"/>
                <a:sym typeface="Roboto"/>
              </a:rPr>
            </a:br>
            <a:r>
              <a:rPr lang="es" sz="1400" dirty="0">
                <a:latin typeface="Roboto"/>
                <a:ea typeface="Roboto"/>
                <a:cs typeface="Roboto"/>
                <a:sym typeface="Roboto"/>
              </a:rPr>
              <a:t>Filter by major </a:t>
            </a:r>
            <a:endParaRPr sz="1400" dirty="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s" sz="1400" dirty="0">
                <a:latin typeface="Roboto"/>
                <a:ea typeface="Roboto"/>
                <a:cs typeface="Roboto"/>
                <a:sym typeface="Roboto"/>
              </a:rPr>
              <a:t>View student timeline</a:t>
            </a:r>
            <a:r>
              <a:rPr lang="es" sz="1200" dirty="0">
                <a:latin typeface="Roboto"/>
                <a:ea typeface="Roboto"/>
                <a:cs typeface="Roboto"/>
                <a:sym typeface="Roboto"/>
              </a:rPr>
              <a:t> </a:t>
            </a:r>
            <a:endParaRPr sz="1200" dirty="0">
              <a:latin typeface="Roboto"/>
              <a:ea typeface="Roboto"/>
              <a:cs typeface="Roboto"/>
              <a:sym typeface="Roboto"/>
            </a:endParaRPr>
          </a:p>
        </p:txBody>
      </p:sp>
      <p:sp>
        <p:nvSpPr>
          <p:cNvPr id="318" name="Google Shape;318;p26"/>
          <p:cNvSpPr txBox="1">
            <a:spLocks noGrp="1"/>
          </p:cNvSpPr>
          <p:nvPr>
            <p:ph type="title" idx="4"/>
          </p:nvPr>
        </p:nvSpPr>
        <p:spPr>
          <a:xfrm>
            <a:off x="6382774" y="179830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Student Milestones</a:t>
            </a:r>
            <a:endParaRPr sz="1700" dirty="0">
              <a:solidFill>
                <a:schemeClr val="accent1"/>
              </a:solidFill>
            </a:endParaRPr>
          </a:p>
        </p:txBody>
      </p:sp>
      <p:sp>
        <p:nvSpPr>
          <p:cNvPr id="319" name="Google Shape;319;p26"/>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Student Searching</a:t>
            </a:r>
            <a:endParaRPr/>
          </a:p>
        </p:txBody>
      </p:sp>
      <p:sp>
        <p:nvSpPr>
          <p:cNvPr id="320" name="Google Shape;320;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12</a:t>
            </a:fld>
            <a:endParaRPr/>
          </a:p>
        </p:txBody>
      </p:sp>
      <p:cxnSp>
        <p:nvCxnSpPr>
          <p:cNvPr id="321" name="Google Shape;321;p2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Screen Recording 2022-04-21 at 9.04.40 PM.mov" descr="Screen Recording 2022-04-21 at 9.04.40 PM.mov">
            <a:hlinkClick r:id="" action="ppaction://media"/>
            <a:extLst>
              <a:ext uri="{FF2B5EF4-FFF2-40B4-BE49-F238E27FC236}">
                <a16:creationId xmlns:a16="http://schemas.microsoft.com/office/drawing/2014/main" id="{91B3864A-CE3D-34B9-9B4E-3BF0E5AD23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760" y="1408176"/>
            <a:ext cx="5934456" cy="32691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27"/>
          <p:cNvSpPr txBox="1">
            <a:spLocks noGrp="1"/>
          </p:cNvSpPr>
          <p:nvPr>
            <p:ph type="title" idx="4"/>
          </p:nvPr>
        </p:nvSpPr>
        <p:spPr>
          <a:xfrm>
            <a:off x="6475398" y="1858742"/>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Student Dashboard</a:t>
            </a:r>
            <a:endParaRPr sz="1700" dirty="0">
              <a:solidFill>
                <a:schemeClr val="accent1"/>
              </a:solidFill>
            </a:endParaRP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Student Dashboard</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13</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sp>
        <p:nvSpPr>
          <p:cNvPr id="22" name="Google Shape;386;p30">
            <a:extLst>
              <a:ext uri="{FF2B5EF4-FFF2-40B4-BE49-F238E27FC236}">
                <a16:creationId xmlns:a16="http://schemas.microsoft.com/office/drawing/2014/main" id="{50FF166E-58FA-416F-9F3D-56DB1EEEF7C8}"/>
              </a:ext>
            </a:extLst>
          </p:cNvPr>
          <p:cNvSpPr txBox="1">
            <a:spLocks/>
          </p:cNvSpPr>
          <p:nvPr/>
        </p:nvSpPr>
        <p:spPr>
          <a:xfrm>
            <a:off x="6247568" y="1967864"/>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17500" algn="l" rtl="0">
              <a:lnSpc>
                <a:spcPct val="150000"/>
              </a:lnSpc>
              <a:spcBef>
                <a:spcPts val="0"/>
              </a:spcBef>
              <a:spcAft>
                <a:spcPts val="0"/>
              </a:spcAft>
              <a:buSzPts val="1400"/>
              <a:buFont typeface="Roboto"/>
              <a:buChar char="●"/>
            </a:pPr>
            <a:r>
              <a:rPr lang="en-US" sz="1400" dirty="0">
                <a:solidFill>
                  <a:schemeClr val="bg1"/>
                </a:solidFill>
                <a:latin typeface="Roboto"/>
                <a:ea typeface="Roboto"/>
                <a:cs typeface="Roboto"/>
                <a:sym typeface="Roboto"/>
              </a:rPr>
              <a:t>Choose different graph types</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Create graphs based on student major</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Filter data by different milestones (internship, full time job, </a:t>
            </a:r>
            <a:r>
              <a:rPr lang="en-US" sz="1400" dirty="0" err="1">
                <a:solidFill>
                  <a:schemeClr val="bg1"/>
                </a:solidFill>
                <a:latin typeface="Roboto"/>
                <a:ea typeface="Roboto"/>
                <a:cs typeface="Roboto"/>
                <a:sym typeface="Roboto"/>
              </a:rPr>
              <a:t>etc</a:t>
            </a:r>
            <a:r>
              <a:rPr lang="en-US" sz="1400" dirty="0">
                <a:solidFill>
                  <a:schemeClr val="bg1"/>
                </a:solidFill>
                <a:latin typeface="Roboto"/>
                <a:ea typeface="Roboto"/>
                <a:cs typeface="Roboto"/>
                <a:sym typeface="Roboto"/>
              </a:rPr>
              <a:t>…)</a:t>
            </a:r>
          </a:p>
        </p:txBody>
      </p:sp>
      <p:pic>
        <p:nvPicPr>
          <p:cNvPr id="2" name="Screen Recording 2022-04-21 at 8.51.12 PM.mov" descr="Screen Recording 2022-04-21 at 8.51.12 PM.mov">
            <a:hlinkClick r:id="" action="ppaction://media"/>
            <a:extLst>
              <a:ext uri="{FF2B5EF4-FFF2-40B4-BE49-F238E27FC236}">
                <a16:creationId xmlns:a16="http://schemas.microsoft.com/office/drawing/2014/main" id="{6E93BDBA-3D0A-2B57-7BF3-81DB28E1AC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760" y="1408176"/>
            <a:ext cx="5934456" cy="3269102"/>
          </a:xfrm>
          <a:prstGeom prst="rect">
            <a:avLst/>
          </a:prstGeom>
        </p:spPr>
      </p:pic>
    </p:spTree>
    <p:extLst>
      <p:ext uri="{BB962C8B-B14F-4D97-AF65-F5344CB8AC3E}">
        <p14:creationId xmlns:p14="http://schemas.microsoft.com/office/powerpoint/2010/main" val="197950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2424">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7"/>
          <p:cNvSpPr txBox="1">
            <a:spLocks noGrp="1"/>
          </p:cNvSpPr>
          <p:nvPr>
            <p:ph type="ctrTitle"/>
          </p:nvPr>
        </p:nvSpPr>
        <p:spPr>
          <a:xfrm>
            <a:off x="6236567" y="3422745"/>
            <a:ext cx="2876601" cy="308615"/>
          </a:xfrm>
          <a:prstGeom prst="rect">
            <a:avLst/>
          </a:prstGeom>
        </p:spPr>
        <p:txBody>
          <a:bodyPr spcFirstLastPara="1" wrap="square" lIns="91425" tIns="91425" rIns="91425" bIns="91425" anchor="b" anchorCtr="0">
            <a:noAutofit/>
          </a:bodyPr>
          <a:lstStyle/>
          <a:p>
            <a:pPr marL="457200" lvl="0" indent="-317500" algn="l" rtl="0">
              <a:lnSpc>
                <a:spcPct val="150000"/>
              </a:lnSpc>
              <a:spcBef>
                <a:spcPts val="0"/>
              </a:spcBef>
              <a:spcAft>
                <a:spcPts val="0"/>
              </a:spcAft>
              <a:buSzPts val="1400"/>
              <a:buFont typeface="Roboto"/>
              <a:buChar char="●"/>
            </a:pPr>
            <a:r>
              <a:rPr lang="en-US" sz="1400" dirty="0">
                <a:latin typeface="Roboto"/>
                <a:ea typeface="Roboto"/>
                <a:cs typeface="Roboto"/>
                <a:sym typeface="Roboto"/>
              </a:rPr>
              <a:t>Add new users (faculty or admin)</a:t>
            </a:r>
            <a:endParaRPr sz="1400" dirty="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s" sz="1400" dirty="0">
                <a:latin typeface="Roboto"/>
                <a:ea typeface="Roboto"/>
                <a:cs typeface="Roboto"/>
                <a:sym typeface="Roboto"/>
              </a:rPr>
              <a:t>Edit existing user permissions</a:t>
            </a:r>
            <a:endParaRPr sz="1200" dirty="0">
              <a:latin typeface="Roboto"/>
              <a:ea typeface="Roboto"/>
              <a:cs typeface="Roboto"/>
              <a:sym typeface="Roboto"/>
            </a:endParaRPr>
          </a:p>
        </p:txBody>
      </p:sp>
      <p:sp>
        <p:nvSpPr>
          <p:cNvPr id="328" name="Google Shape;328;p27"/>
          <p:cNvSpPr txBox="1">
            <a:spLocks noGrp="1"/>
          </p:cNvSpPr>
          <p:nvPr>
            <p:ph type="title" idx="4"/>
          </p:nvPr>
        </p:nvSpPr>
        <p:spPr>
          <a:xfrm>
            <a:off x="6394606" y="184989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Admin Settings</a:t>
            </a:r>
            <a:endParaRPr sz="1700" dirty="0">
              <a:solidFill>
                <a:schemeClr val="accent1"/>
              </a:solidFill>
            </a:endParaRP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Admin Settings</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14</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pic>
        <p:nvPicPr>
          <p:cNvPr id="2050" name="Picture 2">
            <a:extLst>
              <a:ext uri="{FF2B5EF4-FFF2-40B4-BE49-F238E27FC236}">
                <a16:creationId xmlns:a16="http://schemas.microsoft.com/office/drawing/2014/main" id="{2F421FCB-3462-4EB2-B2B5-C205BDB8B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1408176"/>
            <a:ext cx="5934456" cy="33381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Challenges</a:t>
            </a:r>
            <a:endParaRPr dirty="0"/>
          </a:p>
        </p:txBody>
      </p:sp>
      <p:sp>
        <p:nvSpPr>
          <p:cNvPr id="352" name="Google Shape;352;p29"/>
          <p:cNvSpPr txBox="1">
            <a:spLocks noGrp="1"/>
          </p:cNvSpPr>
          <p:nvPr>
            <p:ph type="ctrTitle" idx="4"/>
          </p:nvPr>
        </p:nvSpPr>
        <p:spPr>
          <a:xfrm>
            <a:off x="5455137" y="3901800"/>
            <a:ext cx="22089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100"/>
              <a:t>Data Visualization</a:t>
            </a:r>
            <a:endParaRPr sz="2100"/>
          </a:p>
        </p:txBody>
      </p:sp>
      <p:sp>
        <p:nvSpPr>
          <p:cNvPr id="353" name="Google Shape;353;p29"/>
          <p:cNvSpPr txBox="1">
            <a:spLocks noGrp="1"/>
          </p:cNvSpPr>
          <p:nvPr>
            <p:ph type="ctrTitle" idx="5"/>
          </p:nvPr>
        </p:nvSpPr>
        <p:spPr>
          <a:xfrm>
            <a:off x="1260025" y="3474075"/>
            <a:ext cx="23571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100"/>
              <a:t>User Authentication</a:t>
            </a:r>
            <a:endParaRPr sz="2100"/>
          </a:p>
        </p:txBody>
      </p:sp>
      <p:sp>
        <p:nvSpPr>
          <p:cNvPr id="354" name="Google Shape;354;p29"/>
          <p:cNvSpPr/>
          <p:nvPr/>
        </p:nvSpPr>
        <p:spPr>
          <a:xfrm>
            <a:off x="167535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187719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237224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202779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93648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5848211"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60452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6545125"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6202270"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6110964"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 name="Google Shape;364;p2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65" name="Google Shape;36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15</a:t>
            </a:fld>
            <a:endParaRPr/>
          </a:p>
        </p:txBody>
      </p:sp>
      <p:sp>
        <p:nvSpPr>
          <p:cNvPr id="366" name="Google Shape;366;p29"/>
          <p:cNvSpPr txBox="1"/>
          <p:nvPr/>
        </p:nvSpPr>
        <p:spPr>
          <a:xfrm>
            <a:off x="2265785" y="2203440"/>
            <a:ext cx="875100" cy="1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700">
                <a:solidFill>
                  <a:schemeClr val="accent3"/>
                </a:solidFill>
                <a:latin typeface="Roboto Light"/>
                <a:ea typeface="Roboto Light"/>
                <a:cs typeface="Roboto Light"/>
                <a:sym typeface="Roboto Light"/>
              </a:rPr>
              <a:t>Q</a:t>
            </a:r>
            <a:endParaRPr sz="700">
              <a:solidFill>
                <a:schemeClr val="accent3"/>
              </a:solidFill>
              <a:latin typeface="Roboto Light"/>
              <a:ea typeface="Roboto Light"/>
              <a:cs typeface="Roboto Light"/>
              <a:sym typeface="Roboto Light"/>
            </a:endParaRPr>
          </a:p>
        </p:txBody>
      </p:sp>
      <p:grpSp>
        <p:nvGrpSpPr>
          <p:cNvPr id="367" name="Google Shape;367;p29"/>
          <p:cNvGrpSpPr/>
          <p:nvPr/>
        </p:nvGrpSpPr>
        <p:grpSpPr>
          <a:xfrm>
            <a:off x="6248701" y="2047776"/>
            <a:ext cx="632950" cy="606613"/>
            <a:chOff x="5080188" y="927900"/>
            <a:chExt cx="961200" cy="961200"/>
          </a:xfrm>
        </p:grpSpPr>
        <p:sp>
          <p:nvSpPr>
            <p:cNvPr id="368" name="Google Shape;368;p2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9"/>
          <p:cNvGrpSpPr/>
          <p:nvPr/>
        </p:nvGrpSpPr>
        <p:grpSpPr>
          <a:xfrm>
            <a:off x="2258046" y="2147882"/>
            <a:ext cx="266892" cy="369974"/>
            <a:chOff x="-38860325" y="3221750"/>
            <a:chExt cx="228425" cy="316650"/>
          </a:xfrm>
        </p:grpSpPr>
        <p:sp>
          <p:nvSpPr>
            <p:cNvPr id="377" name="Google Shape;377;p2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Solutions</a:t>
            </a:r>
            <a:endParaRPr/>
          </a:p>
        </p:txBody>
      </p:sp>
      <p:sp>
        <p:nvSpPr>
          <p:cNvPr id="386" name="Google Shape;386;p30"/>
          <p:cNvSpPr txBox="1">
            <a:spLocks noGrp="1"/>
          </p:cNvSpPr>
          <p:nvPr>
            <p:ph type="subTitle" idx="2"/>
          </p:nvPr>
        </p:nvSpPr>
        <p:spPr>
          <a:xfrm>
            <a:off x="6565675" y="3450375"/>
            <a:ext cx="23169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chemeClr val="lt1"/>
              </a:solidFill>
            </a:endParaRPr>
          </a:p>
          <a:p>
            <a:pPr marL="457200" lvl="0" indent="-298450" algn="l" rtl="0">
              <a:spcBef>
                <a:spcPts val="0"/>
              </a:spcBef>
              <a:spcAft>
                <a:spcPts val="0"/>
              </a:spcAft>
              <a:buClr>
                <a:schemeClr val="lt1"/>
              </a:buClr>
              <a:buSzPts val="1100"/>
              <a:buChar char="●"/>
            </a:pPr>
            <a:r>
              <a:rPr lang="es" sz="1100" dirty="0">
                <a:solidFill>
                  <a:schemeClr val="lt1"/>
                </a:solidFill>
              </a:rPr>
              <a:t>Host Server</a:t>
            </a:r>
            <a:endParaRPr sz="1100" dirty="0">
              <a:solidFill>
                <a:schemeClr val="lt1"/>
              </a:solidFill>
            </a:endParaRPr>
          </a:p>
          <a:p>
            <a:pPr marL="457200" lvl="0" indent="-298450" algn="l" rtl="0">
              <a:spcBef>
                <a:spcPts val="0"/>
              </a:spcBef>
              <a:spcAft>
                <a:spcPts val="0"/>
              </a:spcAft>
              <a:buClr>
                <a:schemeClr val="lt1"/>
              </a:buClr>
              <a:buSzPts val="1100"/>
              <a:buChar char="●"/>
            </a:pPr>
            <a:r>
              <a:rPr lang="es" sz="1100" dirty="0">
                <a:solidFill>
                  <a:schemeClr val="lt1"/>
                </a:solidFill>
              </a:rPr>
              <a:t>Desktop Usability</a:t>
            </a:r>
            <a:endParaRPr sz="1100" dirty="0">
              <a:solidFill>
                <a:schemeClr val="lt1"/>
              </a:solidFill>
            </a:endParaRPr>
          </a:p>
          <a:p>
            <a:pPr marL="457200" lvl="0" indent="-298450" algn="l" rtl="0">
              <a:spcBef>
                <a:spcPts val="0"/>
              </a:spcBef>
              <a:spcAft>
                <a:spcPts val="0"/>
              </a:spcAft>
              <a:buClr>
                <a:schemeClr val="lt1"/>
              </a:buClr>
              <a:buSzPts val="1100"/>
              <a:buChar char="●"/>
            </a:pPr>
            <a:r>
              <a:rPr lang="es" sz="1100" dirty="0">
                <a:solidFill>
                  <a:schemeClr val="lt1"/>
                </a:solidFill>
              </a:rPr>
              <a:t>Data Visualization</a:t>
            </a:r>
            <a:endParaRPr sz="1100" dirty="0">
              <a:solidFill>
                <a:schemeClr val="lt1"/>
              </a:solidFill>
            </a:endParaRPr>
          </a:p>
        </p:txBody>
      </p:sp>
      <p:sp>
        <p:nvSpPr>
          <p:cNvPr id="387" name="Google Shape;387;p30"/>
          <p:cNvSpPr txBox="1">
            <a:spLocks noGrp="1"/>
          </p:cNvSpPr>
          <p:nvPr>
            <p:ph type="subTitle" idx="3"/>
          </p:nvPr>
        </p:nvSpPr>
        <p:spPr>
          <a:xfrm>
            <a:off x="999625" y="3639800"/>
            <a:ext cx="1938900" cy="5025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s" sz="1100"/>
              <a:t>User Interface</a:t>
            </a:r>
            <a:endParaRPr sz="1100"/>
          </a:p>
          <a:p>
            <a:pPr marL="457200" lvl="0" indent="-298450" algn="l" rtl="0">
              <a:lnSpc>
                <a:spcPct val="115000"/>
              </a:lnSpc>
              <a:spcBef>
                <a:spcPts val="0"/>
              </a:spcBef>
              <a:spcAft>
                <a:spcPts val="0"/>
              </a:spcAft>
              <a:buSzPts val="1100"/>
              <a:buChar char="●"/>
            </a:pPr>
            <a:r>
              <a:rPr lang="es" sz="1100"/>
              <a:t>Data Retrieval</a:t>
            </a:r>
            <a:endParaRPr sz="1100"/>
          </a:p>
          <a:p>
            <a:pPr marL="457200" lvl="0" indent="-298450" algn="l" rtl="0">
              <a:lnSpc>
                <a:spcPct val="115000"/>
              </a:lnSpc>
              <a:spcBef>
                <a:spcPts val="0"/>
              </a:spcBef>
              <a:spcAft>
                <a:spcPts val="0"/>
              </a:spcAft>
              <a:buSzPts val="1100"/>
              <a:buChar char="●"/>
            </a:pPr>
            <a:r>
              <a:rPr lang="es" sz="1100"/>
              <a:t>User Authentication</a:t>
            </a:r>
            <a:endParaRPr sz="1100"/>
          </a:p>
          <a:p>
            <a:pPr marL="457200" lvl="0" indent="-298450" algn="l" rtl="0">
              <a:lnSpc>
                <a:spcPct val="115000"/>
              </a:lnSpc>
              <a:spcBef>
                <a:spcPts val="0"/>
              </a:spcBef>
              <a:spcAft>
                <a:spcPts val="0"/>
              </a:spcAft>
              <a:buSzPts val="1100"/>
              <a:buChar char="●"/>
            </a:pPr>
            <a:r>
              <a:rPr lang="es" sz="1100"/>
              <a:t>Data Storage</a:t>
            </a:r>
            <a:endParaRPr sz="1100"/>
          </a:p>
        </p:txBody>
      </p:sp>
      <p:sp>
        <p:nvSpPr>
          <p:cNvPr id="388" name="Google Shape;388;p30"/>
          <p:cNvSpPr txBox="1">
            <a:spLocks noGrp="1"/>
          </p:cNvSpPr>
          <p:nvPr>
            <p:ph type="ctrTitle" idx="4"/>
          </p:nvPr>
        </p:nvSpPr>
        <p:spPr>
          <a:xfrm>
            <a:off x="6428175" y="3522625"/>
            <a:ext cx="22089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a:t>Back End Organization</a:t>
            </a:r>
            <a:endParaRPr sz="1200"/>
          </a:p>
        </p:txBody>
      </p:sp>
      <p:sp>
        <p:nvSpPr>
          <p:cNvPr id="389" name="Google Shape;389;p30"/>
          <p:cNvSpPr txBox="1">
            <a:spLocks noGrp="1"/>
          </p:cNvSpPr>
          <p:nvPr>
            <p:ph type="ctrTitle" idx="5"/>
          </p:nvPr>
        </p:nvSpPr>
        <p:spPr>
          <a:xfrm>
            <a:off x="761169"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a:t>Data Access</a:t>
            </a:r>
            <a:endParaRPr sz="1200"/>
          </a:p>
        </p:txBody>
      </p:sp>
      <p:sp>
        <p:nvSpPr>
          <p:cNvPr id="390" name="Google Shape;390;p30"/>
          <p:cNvSpPr/>
          <p:nvPr/>
        </p:nvSpPr>
        <p:spPr>
          <a:xfrm>
            <a:off x="1082225"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1284069"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1779120"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1434667"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343361"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6749211"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69462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7446125"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txBox="1">
            <a:spLocks noGrp="1"/>
          </p:cNvSpPr>
          <p:nvPr>
            <p:ph type="subTitle" idx="1"/>
          </p:nvPr>
        </p:nvSpPr>
        <p:spPr>
          <a:xfrm>
            <a:off x="3545338" y="3639800"/>
            <a:ext cx="2413500" cy="5025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Char char="●"/>
            </a:pPr>
            <a:r>
              <a:rPr lang="es" sz="1100">
                <a:solidFill>
                  <a:schemeClr val="lt1"/>
                </a:solidFill>
              </a:rPr>
              <a:t>Responsive User Interface</a:t>
            </a:r>
            <a:endParaRPr sz="1100">
              <a:solidFill>
                <a:schemeClr val="lt1"/>
              </a:solidFill>
            </a:endParaRPr>
          </a:p>
          <a:p>
            <a:pPr marL="457200" lvl="0" indent="-298450" algn="l" rtl="0">
              <a:lnSpc>
                <a:spcPct val="115000"/>
              </a:lnSpc>
              <a:spcBef>
                <a:spcPts val="0"/>
              </a:spcBef>
              <a:spcAft>
                <a:spcPts val="0"/>
              </a:spcAft>
              <a:buClr>
                <a:schemeClr val="lt1"/>
              </a:buClr>
              <a:buSzPts val="1100"/>
              <a:buChar char="●"/>
            </a:pPr>
            <a:r>
              <a:rPr lang="es" sz="1100">
                <a:solidFill>
                  <a:schemeClr val="lt1"/>
                </a:solidFill>
              </a:rPr>
              <a:t>Quick Database Retrieval </a:t>
            </a:r>
            <a:endParaRPr sz="1100">
              <a:solidFill>
                <a:schemeClr val="lt1"/>
              </a:solidFill>
            </a:endParaRPr>
          </a:p>
          <a:p>
            <a:pPr marL="457200" lvl="0" indent="-298450" algn="l" rtl="0">
              <a:lnSpc>
                <a:spcPct val="115000"/>
              </a:lnSpc>
              <a:spcBef>
                <a:spcPts val="0"/>
              </a:spcBef>
              <a:spcAft>
                <a:spcPts val="0"/>
              </a:spcAft>
              <a:buClr>
                <a:schemeClr val="lt1"/>
              </a:buClr>
              <a:buSzPts val="1100"/>
              <a:buChar char="●"/>
            </a:pPr>
            <a:r>
              <a:rPr lang="es" sz="1100">
                <a:solidFill>
                  <a:schemeClr val="lt1"/>
                </a:solidFill>
              </a:rPr>
              <a:t>Efficient Data Scraping</a:t>
            </a:r>
            <a:endParaRPr sz="1100">
              <a:solidFill>
                <a:schemeClr val="lt1"/>
              </a:solidFill>
            </a:endParaRPr>
          </a:p>
          <a:p>
            <a:pPr marL="0" lvl="0" indent="0" algn="l" rtl="0">
              <a:lnSpc>
                <a:spcPct val="115000"/>
              </a:lnSpc>
              <a:spcBef>
                <a:spcPts val="0"/>
              </a:spcBef>
              <a:spcAft>
                <a:spcPts val="0"/>
              </a:spcAft>
              <a:buNone/>
            </a:pPr>
            <a:endParaRPr sz="1100">
              <a:solidFill>
                <a:schemeClr val="lt1"/>
              </a:solidFill>
            </a:endParaRPr>
          </a:p>
          <a:p>
            <a:pPr marL="0" lvl="0" indent="0" algn="ctr" rtl="0">
              <a:spcBef>
                <a:spcPts val="0"/>
              </a:spcBef>
              <a:spcAft>
                <a:spcPts val="0"/>
              </a:spcAft>
              <a:buClr>
                <a:schemeClr val="dk1"/>
              </a:buClr>
              <a:buSzPts val="1100"/>
              <a:buFont typeface="Arial"/>
              <a:buNone/>
            </a:pPr>
            <a:endParaRPr>
              <a:solidFill>
                <a:schemeClr val="lt1"/>
              </a:solidFill>
            </a:endParaRPr>
          </a:p>
        </p:txBody>
      </p:sp>
      <p:sp>
        <p:nvSpPr>
          <p:cNvPr id="399" name="Google Shape;399;p30"/>
          <p:cNvSpPr/>
          <p:nvPr/>
        </p:nvSpPr>
        <p:spPr>
          <a:xfrm>
            <a:off x="7103270"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7011964"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txBox="1">
            <a:spLocks noGrp="1"/>
          </p:cNvSpPr>
          <p:nvPr>
            <p:ph type="ctrTitle"/>
          </p:nvPr>
        </p:nvSpPr>
        <p:spPr>
          <a:xfrm>
            <a:off x="3605012" y="3503375"/>
            <a:ext cx="21567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a:t>Performance Requirements</a:t>
            </a:r>
            <a:endParaRPr sz="1200"/>
          </a:p>
        </p:txBody>
      </p:sp>
      <p:grpSp>
        <p:nvGrpSpPr>
          <p:cNvPr id="402" name="Google Shape;402;p30"/>
          <p:cNvGrpSpPr/>
          <p:nvPr/>
        </p:nvGrpSpPr>
        <p:grpSpPr>
          <a:xfrm>
            <a:off x="1650743" y="2203442"/>
            <a:ext cx="295272" cy="295272"/>
            <a:chOff x="1190625" y="238125"/>
            <a:chExt cx="5226050" cy="5226050"/>
          </a:xfrm>
        </p:grpSpPr>
        <p:sp>
          <p:nvSpPr>
            <p:cNvPr id="403" name="Google Shape;403;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0"/>
          <p:cNvSpPr/>
          <p:nvPr/>
        </p:nvSpPr>
        <p:spPr>
          <a:xfrm>
            <a:off x="7319350"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 name="Google Shape;41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1" name="Google Shape;41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16</a:t>
            </a:fld>
            <a:endParaRPr/>
          </a:p>
        </p:txBody>
      </p:sp>
      <p:sp>
        <p:nvSpPr>
          <p:cNvPr id="412" name="Google Shape;412;p30"/>
          <p:cNvSpPr txBox="1"/>
          <p:nvPr/>
        </p:nvSpPr>
        <p:spPr>
          <a:xfrm>
            <a:off x="1672660" y="2203440"/>
            <a:ext cx="875100" cy="1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700">
                <a:solidFill>
                  <a:schemeClr val="accent3"/>
                </a:solidFill>
                <a:latin typeface="Roboto Light"/>
                <a:ea typeface="Roboto Light"/>
                <a:cs typeface="Roboto Light"/>
                <a:sym typeface="Roboto Light"/>
              </a:rPr>
              <a:t>Q</a:t>
            </a:r>
            <a:endParaRPr sz="700">
              <a:solidFill>
                <a:schemeClr val="accent3"/>
              </a:solidFill>
              <a:latin typeface="Roboto Light"/>
              <a:ea typeface="Roboto Light"/>
              <a:cs typeface="Roboto Light"/>
              <a:sym typeface="Roboto Light"/>
            </a:endParaRPr>
          </a:p>
        </p:txBody>
      </p:sp>
      <p:sp>
        <p:nvSpPr>
          <p:cNvPr id="413" name="Google Shape;413;p30"/>
          <p:cNvSpPr/>
          <p:nvPr/>
        </p:nvSpPr>
        <p:spPr>
          <a:xfrm>
            <a:off x="41287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3926034"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4622948"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4278495"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4187188"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0"/>
          <p:cNvGrpSpPr/>
          <p:nvPr/>
        </p:nvGrpSpPr>
        <p:grpSpPr>
          <a:xfrm>
            <a:off x="4480931" y="2192159"/>
            <a:ext cx="317750" cy="317849"/>
            <a:chOff x="1191425" y="238125"/>
            <a:chExt cx="5217575" cy="5219200"/>
          </a:xfrm>
        </p:grpSpPr>
        <p:sp>
          <p:nvSpPr>
            <p:cNvPr id="419" name="Google Shape;419;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17</a:t>
            </a:fld>
            <a:endParaRPr/>
          </a:p>
        </p:txBody>
      </p:sp>
      <p:grpSp>
        <p:nvGrpSpPr>
          <p:cNvPr id="430" name="Google Shape;430;p31"/>
          <p:cNvGrpSpPr/>
          <p:nvPr/>
        </p:nvGrpSpPr>
        <p:grpSpPr>
          <a:xfrm>
            <a:off x="562403" y="450258"/>
            <a:ext cx="8019186" cy="4242990"/>
            <a:chOff x="238125" y="1335475"/>
            <a:chExt cx="5418735" cy="3034175"/>
          </a:xfrm>
        </p:grpSpPr>
        <p:sp>
          <p:nvSpPr>
            <p:cNvPr id="431" name="Google Shape;431;p3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00C3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1"/>
          <p:cNvSpPr txBox="1"/>
          <p:nvPr/>
        </p:nvSpPr>
        <p:spPr>
          <a:xfrm>
            <a:off x="706275" y="542375"/>
            <a:ext cx="2226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300" b="1">
                <a:solidFill>
                  <a:srgbClr val="F2F2F2"/>
                </a:solidFill>
                <a:latin typeface="Roboto"/>
                <a:ea typeface="Roboto"/>
                <a:cs typeface="Roboto"/>
                <a:sym typeface="Roboto"/>
              </a:rPr>
              <a:t>Unit </a:t>
            </a:r>
            <a:endParaRPr sz="2300" b="1">
              <a:solidFill>
                <a:srgbClr val="F2F2F2"/>
              </a:solidFill>
              <a:latin typeface="Roboto"/>
              <a:ea typeface="Roboto"/>
              <a:cs typeface="Roboto"/>
              <a:sym typeface="Roboto"/>
            </a:endParaRPr>
          </a:p>
          <a:p>
            <a:pPr marL="0" lvl="0" indent="0" algn="ctr" rtl="0">
              <a:spcBef>
                <a:spcPts val="0"/>
              </a:spcBef>
              <a:spcAft>
                <a:spcPts val="0"/>
              </a:spcAft>
              <a:buNone/>
            </a:pPr>
            <a:r>
              <a:rPr lang="es" sz="2300" b="1">
                <a:solidFill>
                  <a:srgbClr val="F2F2F2"/>
                </a:solidFill>
                <a:latin typeface="Roboto"/>
                <a:ea typeface="Roboto"/>
                <a:cs typeface="Roboto"/>
                <a:sym typeface="Roboto"/>
              </a:rPr>
              <a:t>Testing</a:t>
            </a:r>
            <a:endParaRPr sz="2300" b="1">
              <a:solidFill>
                <a:srgbClr val="F2F2F2"/>
              </a:solidFill>
              <a:latin typeface="Roboto"/>
              <a:ea typeface="Roboto"/>
              <a:cs typeface="Roboto"/>
              <a:sym typeface="Roboto"/>
            </a:endParaRPr>
          </a:p>
        </p:txBody>
      </p:sp>
      <p:sp>
        <p:nvSpPr>
          <p:cNvPr id="435" name="Google Shape;435;p31"/>
          <p:cNvSpPr txBox="1"/>
          <p:nvPr/>
        </p:nvSpPr>
        <p:spPr>
          <a:xfrm>
            <a:off x="3269225" y="542375"/>
            <a:ext cx="2226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300" b="1">
                <a:solidFill>
                  <a:srgbClr val="F2F2F2"/>
                </a:solidFill>
                <a:latin typeface="Roboto"/>
                <a:ea typeface="Roboto"/>
                <a:cs typeface="Roboto"/>
                <a:sym typeface="Roboto"/>
              </a:rPr>
              <a:t>Integration Testing</a:t>
            </a:r>
            <a:endParaRPr sz="2300" b="1">
              <a:solidFill>
                <a:srgbClr val="F2F2F2"/>
              </a:solidFill>
              <a:latin typeface="Roboto"/>
              <a:ea typeface="Roboto"/>
              <a:cs typeface="Roboto"/>
              <a:sym typeface="Roboto"/>
            </a:endParaRPr>
          </a:p>
        </p:txBody>
      </p:sp>
      <p:sp>
        <p:nvSpPr>
          <p:cNvPr id="436" name="Google Shape;436;p31"/>
          <p:cNvSpPr txBox="1"/>
          <p:nvPr/>
        </p:nvSpPr>
        <p:spPr>
          <a:xfrm>
            <a:off x="5832175" y="542375"/>
            <a:ext cx="2226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300" b="1">
                <a:solidFill>
                  <a:srgbClr val="F2F2F2"/>
                </a:solidFill>
                <a:latin typeface="Roboto"/>
                <a:ea typeface="Roboto"/>
                <a:cs typeface="Roboto"/>
                <a:sym typeface="Roboto"/>
              </a:rPr>
              <a:t>Usability Testing</a:t>
            </a:r>
            <a:endParaRPr sz="2300" b="1">
              <a:solidFill>
                <a:srgbClr val="F2F2F2"/>
              </a:solidFill>
              <a:latin typeface="Roboto"/>
              <a:ea typeface="Roboto"/>
              <a:cs typeface="Roboto"/>
              <a:sym typeface="Roboto"/>
            </a:endParaRPr>
          </a:p>
        </p:txBody>
      </p:sp>
      <p:sp>
        <p:nvSpPr>
          <p:cNvPr id="437" name="Google Shape;437;p31"/>
          <p:cNvSpPr txBox="1"/>
          <p:nvPr/>
        </p:nvSpPr>
        <p:spPr>
          <a:xfrm>
            <a:off x="817575" y="1435175"/>
            <a:ext cx="2003700" cy="27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a:solidFill>
                  <a:srgbClr val="F2F2F2"/>
                </a:solidFill>
                <a:latin typeface="Roboto Light"/>
                <a:ea typeface="Roboto Light"/>
                <a:cs typeface="Roboto Light"/>
                <a:sym typeface="Roboto Light"/>
              </a:rPr>
              <a:t>Individual functionality of:</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Front-End</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Back-End</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Database</a:t>
            </a:r>
            <a:endParaRPr sz="2000">
              <a:solidFill>
                <a:srgbClr val="F2F2F2"/>
              </a:solidFill>
              <a:latin typeface="Roboto Light"/>
              <a:ea typeface="Roboto Light"/>
              <a:cs typeface="Roboto Light"/>
              <a:sym typeface="Roboto Light"/>
            </a:endParaRPr>
          </a:p>
        </p:txBody>
      </p:sp>
      <p:sp>
        <p:nvSpPr>
          <p:cNvPr id="438" name="Google Shape;438;p31"/>
          <p:cNvSpPr txBox="1"/>
          <p:nvPr/>
        </p:nvSpPr>
        <p:spPr>
          <a:xfrm>
            <a:off x="3570150" y="1435175"/>
            <a:ext cx="2003700" cy="27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dirty="0">
                <a:solidFill>
                  <a:srgbClr val="F2F2F2"/>
                </a:solidFill>
                <a:latin typeface="Roboto Light"/>
                <a:ea typeface="Roboto Light"/>
                <a:cs typeface="Roboto Light"/>
                <a:sym typeface="Roboto Light"/>
              </a:rPr>
              <a:t>Combination of results for:</a:t>
            </a:r>
            <a:endParaRPr sz="2000" dirty="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dirty="0">
                <a:solidFill>
                  <a:srgbClr val="F2F2F2"/>
                </a:solidFill>
                <a:latin typeface="Roboto Light"/>
                <a:ea typeface="Roboto Light"/>
                <a:cs typeface="Roboto Light"/>
                <a:sym typeface="Roboto Light"/>
              </a:rPr>
              <a:t>Front-End</a:t>
            </a:r>
            <a:endParaRPr sz="2000" dirty="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dirty="0">
                <a:solidFill>
                  <a:srgbClr val="F2F2F2"/>
                </a:solidFill>
                <a:latin typeface="Roboto Light"/>
                <a:ea typeface="Roboto Light"/>
                <a:cs typeface="Roboto Light"/>
                <a:sym typeface="Roboto Light"/>
              </a:rPr>
              <a:t>Database</a:t>
            </a:r>
            <a:endParaRPr sz="2000" dirty="0">
              <a:solidFill>
                <a:srgbClr val="F2F2F2"/>
              </a:solidFill>
              <a:latin typeface="Roboto Light"/>
              <a:ea typeface="Roboto Light"/>
              <a:cs typeface="Roboto Light"/>
              <a:sym typeface="Roboto Light"/>
            </a:endParaRPr>
          </a:p>
        </p:txBody>
      </p:sp>
      <p:sp>
        <p:nvSpPr>
          <p:cNvPr id="439" name="Google Shape;439;p31"/>
          <p:cNvSpPr txBox="1"/>
          <p:nvPr/>
        </p:nvSpPr>
        <p:spPr>
          <a:xfrm>
            <a:off x="6054775" y="1435175"/>
            <a:ext cx="2003700" cy="27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a:solidFill>
                  <a:srgbClr val="F2F2F2"/>
                </a:solidFill>
                <a:latin typeface="Roboto Light"/>
                <a:ea typeface="Roboto Light"/>
                <a:cs typeface="Roboto Light"/>
                <a:sym typeface="Roboto Light"/>
              </a:rPr>
              <a:t>User interaction of:</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Web Page Design</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Element Quality</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Page Modularity</a:t>
            </a:r>
            <a:endParaRPr sz="2000">
              <a:solidFill>
                <a:srgbClr val="F2F2F2"/>
              </a:solidFill>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AA9A-8E1A-42A7-954B-5FDB3BEF3736}"/>
              </a:ext>
            </a:extLst>
          </p:cNvPr>
          <p:cNvSpPr>
            <a:spLocks noGrp="1"/>
          </p:cNvSpPr>
          <p:nvPr>
            <p:ph type="ctrTitle"/>
          </p:nvPr>
        </p:nvSpPr>
        <p:spPr/>
        <p:txBody>
          <a:bodyPr/>
          <a:lstStyle/>
          <a:p>
            <a:endParaRPr lang="en-US"/>
          </a:p>
        </p:txBody>
      </p:sp>
      <p:sp>
        <p:nvSpPr>
          <p:cNvPr id="3" name="Slide Number Placeholder 2">
            <a:extLst>
              <a:ext uri="{FF2B5EF4-FFF2-40B4-BE49-F238E27FC236}">
                <a16:creationId xmlns:a16="http://schemas.microsoft.com/office/drawing/2014/main" id="{535A372A-51D5-47AF-8A00-019628B981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18</a:t>
            </a:fld>
            <a:endParaRPr lang="es"/>
          </a:p>
        </p:txBody>
      </p:sp>
    </p:spTree>
    <p:extLst>
      <p:ext uri="{BB962C8B-B14F-4D97-AF65-F5344CB8AC3E}">
        <p14:creationId xmlns:p14="http://schemas.microsoft.com/office/powerpoint/2010/main" val="3485688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8DA92A-73E2-4B95-B74B-33266A090E0B}"/>
              </a:ext>
            </a:extLst>
          </p:cNvPr>
          <p:cNvSpPr>
            <a:spLocks noGrp="1"/>
          </p:cNvSpPr>
          <p:nvPr>
            <p:ph type="body" idx="1"/>
          </p:nvPr>
        </p:nvSpPr>
        <p:spPr>
          <a:xfrm>
            <a:off x="491948" y="2008538"/>
            <a:ext cx="5725972" cy="2332874"/>
          </a:xfrm>
        </p:spPr>
        <p:txBody>
          <a:bodyPr/>
          <a:lstStyle/>
          <a:p>
            <a:r>
              <a:rPr lang="en-US" sz="1800" dirty="0">
                <a:solidFill>
                  <a:schemeClr val="tx1"/>
                </a:solidFill>
                <a:latin typeface="Roboto" panose="02000000000000000000" pitchFamily="2" charset="0"/>
                <a:ea typeface="Roboto" panose="02000000000000000000" pitchFamily="2" charset="0"/>
              </a:rPr>
              <a:t>Implement CAS Login system </a:t>
            </a:r>
            <a:endParaRPr lang="en-US" sz="1600" dirty="0">
              <a:solidFill>
                <a:schemeClr val="tx1"/>
              </a:solidFill>
              <a:latin typeface="Roboto" panose="02000000000000000000" pitchFamily="2" charset="0"/>
              <a:ea typeface="Roboto" panose="02000000000000000000" pitchFamily="2" charset="0"/>
            </a:endParaRPr>
          </a:p>
          <a:p>
            <a:r>
              <a:rPr lang="en-US" sz="1800" dirty="0">
                <a:solidFill>
                  <a:schemeClr val="tx1"/>
                </a:solidFill>
                <a:latin typeface="Roboto" panose="02000000000000000000" pitchFamily="2" charset="0"/>
                <a:ea typeface="Roboto" panose="02000000000000000000" pitchFamily="2" charset="0"/>
              </a:rPr>
              <a:t>Move deployment location to NAU servers </a:t>
            </a:r>
          </a:p>
          <a:p>
            <a:r>
              <a:rPr lang="en-US" sz="1800" dirty="0">
                <a:solidFill>
                  <a:schemeClr val="tx1"/>
                </a:solidFill>
                <a:latin typeface="Roboto" panose="02000000000000000000" pitchFamily="2" charset="0"/>
                <a:ea typeface="Roboto" panose="02000000000000000000" pitchFamily="2" charset="0"/>
              </a:rPr>
              <a:t>Integrate 1st party </a:t>
            </a:r>
            <a:r>
              <a:rPr lang="en-US" sz="1800" dirty="0" err="1">
                <a:solidFill>
                  <a:schemeClr val="tx1"/>
                </a:solidFill>
                <a:latin typeface="Roboto" panose="02000000000000000000" pitchFamily="2" charset="0"/>
                <a:ea typeface="Roboto" panose="02000000000000000000" pitchFamily="2" charset="0"/>
              </a:rPr>
              <a:t>Linkedin</a:t>
            </a:r>
            <a:r>
              <a:rPr lang="en-US" sz="1800" dirty="0">
                <a:solidFill>
                  <a:schemeClr val="tx1"/>
                </a:solidFill>
                <a:latin typeface="Roboto" panose="02000000000000000000" pitchFamily="2" charset="0"/>
                <a:ea typeface="Roboto" panose="02000000000000000000" pitchFamily="2" charset="0"/>
              </a:rPr>
              <a:t> API into student data fetching</a:t>
            </a:r>
          </a:p>
          <a:p>
            <a:r>
              <a:rPr lang="en-US" sz="1800" dirty="0">
                <a:solidFill>
                  <a:schemeClr val="tx1"/>
                </a:solidFill>
                <a:latin typeface="Roboto" panose="02000000000000000000" pitchFamily="2" charset="0"/>
                <a:ea typeface="Roboto" panose="02000000000000000000" pitchFamily="2" charset="0"/>
              </a:rPr>
              <a:t>Add more filters and graph types  to graphing section.</a:t>
            </a:r>
          </a:p>
        </p:txBody>
      </p:sp>
      <p:sp>
        <p:nvSpPr>
          <p:cNvPr id="3" name="Title 2">
            <a:extLst>
              <a:ext uri="{FF2B5EF4-FFF2-40B4-BE49-F238E27FC236}">
                <a16:creationId xmlns:a16="http://schemas.microsoft.com/office/drawing/2014/main" id="{B5266751-465F-4739-9ACD-BBB79B14C1EA}"/>
              </a:ext>
            </a:extLst>
          </p:cNvPr>
          <p:cNvSpPr>
            <a:spLocks noGrp="1"/>
          </p:cNvSpPr>
          <p:nvPr>
            <p:ph type="ctrTitle"/>
          </p:nvPr>
        </p:nvSpPr>
        <p:spPr/>
        <p:txBody>
          <a:bodyPr/>
          <a:lstStyle/>
          <a:p>
            <a:r>
              <a:rPr lang="en-US" dirty="0"/>
              <a:t>Future Ideas</a:t>
            </a:r>
          </a:p>
        </p:txBody>
      </p:sp>
      <p:sp>
        <p:nvSpPr>
          <p:cNvPr id="4" name="Slide Number Placeholder 3">
            <a:extLst>
              <a:ext uri="{FF2B5EF4-FFF2-40B4-BE49-F238E27FC236}">
                <a16:creationId xmlns:a16="http://schemas.microsoft.com/office/drawing/2014/main" id="{30DA625F-74AE-4C1E-A37F-41CF0B0FD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19</a:t>
            </a:fld>
            <a:endParaRPr lang="es"/>
          </a:p>
        </p:txBody>
      </p:sp>
    </p:spTree>
    <p:extLst>
      <p:ext uri="{BB962C8B-B14F-4D97-AF65-F5344CB8AC3E}">
        <p14:creationId xmlns:p14="http://schemas.microsoft.com/office/powerpoint/2010/main" val="46359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ctrTitle"/>
          </p:nvPr>
        </p:nvSpPr>
        <p:spPr>
          <a:xfrm>
            <a:off x="447925" y="487150"/>
            <a:ext cx="3129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Clients</a:t>
            </a:r>
            <a:endParaRPr>
              <a:solidFill>
                <a:schemeClr val="accent1"/>
              </a:solidFill>
            </a:endParaRPr>
          </a:p>
        </p:txBody>
      </p:sp>
      <p:pic>
        <p:nvPicPr>
          <p:cNvPr id="138" name="Google Shape;138;p19"/>
          <p:cNvPicPr preferRelativeResize="0"/>
          <p:nvPr/>
        </p:nvPicPr>
        <p:blipFill>
          <a:blip r:embed="rId3">
            <a:alphaModFix/>
          </a:blip>
          <a:stretch>
            <a:fillRect/>
          </a:stretch>
        </p:blipFill>
        <p:spPr>
          <a:xfrm>
            <a:off x="447925" y="1489975"/>
            <a:ext cx="1829165" cy="2744428"/>
          </a:xfrm>
          <a:prstGeom prst="rect">
            <a:avLst/>
          </a:prstGeom>
          <a:noFill/>
          <a:ln>
            <a:noFill/>
          </a:ln>
        </p:spPr>
      </p:pic>
      <p:pic>
        <p:nvPicPr>
          <p:cNvPr id="139" name="Google Shape;139;p19"/>
          <p:cNvPicPr preferRelativeResize="0"/>
          <p:nvPr/>
        </p:nvPicPr>
        <p:blipFill>
          <a:blip r:embed="rId4">
            <a:alphaModFix/>
          </a:blip>
          <a:stretch>
            <a:fillRect/>
          </a:stretch>
        </p:blipFill>
        <p:spPr>
          <a:xfrm>
            <a:off x="2601024" y="1489964"/>
            <a:ext cx="1829175" cy="2721087"/>
          </a:xfrm>
          <a:prstGeom prst="rect">
            <a:avLst/>
          </a:prstGeom>
          <a:noFill/>
          <a:ln>
            <a:noFill/>
          </a:ln>
        </p:spPr>
      </p:pic>
      <p:sp>
        <p:nvSpPr>
          <p:cNvPr id="140" name="Google Shape;140;p19"/>
          <p:cNvSpPr txBox="1"/>
          <p:nvPr/>
        </p:nvSpPr>
        <p:spPr>
          <a:xfrm>
            <a:off x="483363" y="4415375"/>
            <a:ext cx="175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solidFill>
                  <a:schemeClr val="lt1"/>
                </a:solidFill>
                <a:latin typeface="Roboto"/>
                <a:ea typeface="Roboto"/>
                <a:cs typeface="Roboto"/>
                <a:sym typeface="Roboto"/>
              </a:rPr>
              <a:t>José R. Díaz Aquino</a:t>
            </a:r>
            <a:endParaRPr>
              <a:solidFill>
                <a:schemeClr val="lt1"/>
              </a:solidFill>
              <a:latin typeface="Roboto"/>
              <a:ea typeface="Roboto"/>
              <a:cs typeface="Roboto"/>
              <a:sym typeface="Roboto"/>
            </a:endParaRPr>
          </a:p>
        </p:txBody>
      </p:sp>
      <p:sp>
        <p:nvSpPr>
          <p:cNvPr id="141" name="Google Shape;141;p19"/>
          <p:cNvSpPr txBox="1"/>
          <p:nvPr/>
        </p:nvSpPr>
        <p:spPr>
          <a:xfrm>
            <a:off x="2636450" y="4377750"/>
            <a:ext cx="175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solidFill>
                  <a:schemeClr val="lt1"/>
                </a:solidFill>
                <a:latin typeface="Roboto"/>
                <a:ea typeface="Roboto"/>
                <a:cs typeface="Roboto"/>
                <a:sym typeface="Roboto"/>
              </a:rPr>
              <a:t>Dr. Andy Wang</a:t>
            </a:r>
            <a:endParaRPr b="1">
              <a:solidFill>
                <a:schemeClr val="lt1"/>
              </a:solidFill>
              <a:latin typeface="Roboto"/>
              <a:ea typeface="Roboto"/>
              <a:cs typeface="Roboto"/>
              <a:sym typeface="Roboto"/>
            </a:endParaRPr>
          </a:p>
        </p:txBody>
      </p:sp>
      <p:sp>
        <p:nvSpPr>
          <p:cNvPr id="142" name="Google Shape;142;p19"/>
          <p:cNvSpPr txBox="1"/>
          <p:nvPr/>
        </p:nvSpPr>
        <p:spPr>
          <a:xfrm>
            <a:off x="4754125" y="1791488"/>
            <a:ext cx="4101900" cy="2141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s" sz="1800" b="1">
                <a:solidFill>
                  <a:schemeClr val="lt1"/>
                </a:solidFill>
                <a:latin typeface="Roboto"/>
                <a:ea typeface="Roboto"/>
                <a:cs typeface="Roboto"/>
                <a:sym typeface="Roboto"/>
              </a:rPr>
              <a:t>Mr. José R. Díaz Aquino</a:t>
            </a:r>
            <a:r>
              <a:rPr lang="es" sz="1800">
                <a:solidFill>
                  <a:schemeClr val="lt1"/>
                </a:solidFill>
                <a:latin typeface="Roboto"/>
                <a:ea typeface="Roboto"/>
                <a:cs typeface="Roboto"/>
                <a:sym typeface="Roboto"/>
              </a:rPr>
              <a:t>, Program Director, CEIAS Career Development</a:t>
            </a:r>
            <a:endParaRPr sz="1800">
              <a:solidFill>
                <a:schemeClr val="lt1"/>
              </a:solidFill>
              <a:latin typeface="Roboto"/>
              <a:ea typeface="Roboto"/>
              <a:cs typeface="Roboto"/>
              <a:sym typeface="Roboto"/>
            </a:endParaRPr>
          </a:p>
          <a:p>
            <a:pPr marL="0" lvl="0" indent="0" algn="l" rtl="0">
              <a:lnSpc>
                <a:spcPct val="100000"/>
              </a:lnSpc>
              <a:spcBef>
                <a:spcPts val="1200"/>
              </a:spcBef>
              <a:spcAft>
                <a:spcPts val="0"/>
              </a:spcAft>
              <a:buClr>
                <a:schemeClr val="dk1"/>
              </a:buClr>
              <a:buSzPts val="1100"/>
              <a:buFont typeface="Arial"/>
              <a:buNone/>
            </a:pPr>
            <a:r>
              <a:rPr lang="es" sz="1800" b="1">
                <a:solidFill>
                  <a:schemeClr val="lt1"/>
                </a:solidFill>
                <a:latin typeface="Roboto"/>
                <a:ea typeface="Roboto"/>
                <a:cs typeface="Roboto"/>
                <a:sym typeface="Roboto"/>
              </a:rPr>
              <a:t>Dr. Andy Wang</a:t>
            </a:r>
            <a:r>
              <a:rPr lang="es" sz="1800">
                <a:solidFill>
                  <a:schemeClr val="lt1"/>
                </a:solidFill>
                <a:latin typeface="Roboto"/>
                <a:ea typeface="Roboto"/>
                <a:cs typeface="Roboto"/>
                <a:sym typeface="Roboto"/>
              </a:rPr>
              <a:t>, Dean and Professor</a:t>
            </a:r>
            <a:endParaRPr sz="1800">
              <a:solidFill>
                <a:schemeClr val="lt1"/>
              </a:solidFill>
              <a:latin typeface="Roboto"/>
              <a:ea typeface="Roboto"/>
              <a:cs typeface="Roboto"/>
              <a:sym typeface="Roboto"/>
            </a:endParaRPr>
          </a:p>
          <a:p>
            <a:pPr marL="0" lvl="0" indent="0" algn="l" rtl="0">
              <a:lnSpc>
                <a:spcPct val="100000"/>
              </a:lnSpc>
              <a:spcBef>
                <a:spcPts val="1200"/>
              </a:spcBef>
              <a:spcAft>
                <a:spcPts val="0"/>
              </a:spcAft>
              <a:buNone/>
            </a:pPr>
            <a:r>
              <a:rPr lang="es" sz="1800">
                <a:solidFill>
                  <a:schemeClr val="lt1"/>
                </a:solidFill>
                <a:latin typeface="Roboto"/>
                <a:ea typeface="Roboto"/>
                <a:cs typeface="Roboto"/>
                <a:sym typeface="Roboto"/>
              </a:rPr>
              <a:t>College of Engineering, Informatics, and Applied Sciences</a:t>
            </a:r>
            <a:endParaRPr sz="1800">
              <a:solidFill>
                <a:schemeClr val="lt1"/>
              </a:solidFill>
              <a:latin typeface="Roboto"/>
              <a:ea typeface="Roboto"/>
              <a:cs typeface="Roboto"/>
              <a:sym typeface="Roboto"/>
            </a:endParaRPr>
          </a:p>
          <a:p>
            <a:pPr marL="0" lvl="0" indent="0" algn="l" rtl="0">
              <a:lnSpc>
                <a:spcPct val="115000"/>
              </a:lnSpc>
              <a:spcBef>
                <a:spcPts val="1200"/>
              </a:spcBef>
              <a:spcAft>
                <a:spcPts val="1200"/>
              </a:spcAft>
              <a:buNone/>
            </a:pPr>
            <a:endParaRPr>
              <a:solidFill>
                <a:schemeClr val="lt1"/>
              </a:solidFill>
              <a:latin typeface="Roboto"/>
              <a:ea typeface="Roboto"/>
              <a:cs typeface="Roboto"/>
              <a:sym typeface="Roboto"/>
            </a:endParaRPr>
          </a:p>
        </p:txBody>
      </p:sp>
      <p:sp>
        <p:nvSpPr>
          <p:cNvPr id="143" name="Google Shape;14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a:t>
            </a:fld>
            <a:endParaRPr/>
          </a:p>
        </p:txBody>
      </p:sp>
      <p:cxnSp>
        <p:nvCxnSpPr>
          <p:cNvPr id="144" name="Google Shape;144;p19"/>
          <p:cNvCxnSpPr/>
          <p:nvPr/>
        </p:nvCxnSpPr>
        <p:spPr>
          <a:xfrm>
            <a:off x="369600" y="11333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Conclusion</a:t>
            </a:r>
            <a:endParaRPr/>
          </a:p>
        </p:txBody>
      </p:sp>
      <p:sp>
        <p:nvSpPr>
          <p:cNvPr id="454" name="Google Shape;454;p33"/>
          <p:cNvSpPr txBox="1">
            <a:spLocks noGrp="1"/>
          </p:cNvSpPr>
          <p:nvPr>
            <p:ph type="title" idx="2"/>
          </p:nvPr>
        </p:nvSpPr>
        <p:spPr>
          <a:xfrm>
            <a:off x="1895300" y="3293611"/>
            <a:ext cx="816300" cy="58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cxnSp>
        <p:nvCxnSpPr>
          <p:cNvPr id="455" name="Google Shape;455;p3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56" name="Google Shape;456;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20</a:t>
            </a:fld>
            <a:endParaRPr/>
          </a:p>
        </p:txBody>
      </p:sp>
      <p:sp>
        <p:nvSpPr>
          <p:cNvPr id="457" name="Google Shape;457;p33"/>
          <p:cNvSpPr txBox="1">
            <a:spLocks noGrp="1"/>
          </p:cNvSpPr>
          <p:nvPr>
            <p:ph type="title" idx="8"/>
          </p:nvPr>
        </p:nvSpPr>
        <p:spPr>
          <a:xfrm>
            <a:off x="2193713" y="1472400"/>
            <a:ext cx="1128000" cy="5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458" name="Google Shape;458;p33"/>
          <p:cNvSpPr txBox="1">
            <a:spLocks noGrp="1"/>
          </p:cNvSpPr>
          <p:nvPr>
            <p:ph type="title" idx="13"/>
          </p:nvPr>
        </p:nvSpPr>
        <p:spPr>
          <a:xfrm>
            <a:off x="2183026" y="2066527"/>
            <a:ext cx="1128000" cy="5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459" name="Google Shape;459;p33"/>
          <p:cNvSpPr txBox="1">
            <a:spLocks noGrp="1"/>
          </p:cNvSpPr>
          <p:nvPr>
            <p:ph type="title" idx="15"/>
          </p:nvPr>
        </p:nvSpPr>
        <p:spPr>
          <a:xfrm>
            <a:off x="2182690" y="2705977"/>
            <a:ext cx="1128000" cy="5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460" name="Google Shape;460;p33"/>
          <p:cNvSpPr/>
          <p:nvPr/>
        </p:nvSpPr>
        <p:spPr>
          <a:xfrm>
            <a:off x="2876319" y="2861455"/>
            <a:ext cx="456413" cy="270443"/>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grpSp>
        <p:nvGrpSpPr>
          <p:cNvPr id="461" name="Google Shape;461;p33"/>
          <p:cNvGrpSpPr/>
          <p:nvPr/>
        </p:nvGrpSpPr>
        <p:grpSpPr>
          <a:xfrm>
            <a:off x="2920322" y="2199467"/>
            <a:ext cx="411108" cy="408384"/>
            <a:chOff x="-33646250" y="3586425"/>
            <a:chExt cx="293000" cy="292225"/>
          </a:xfrm>
        </p:grpSpPr>
        <p:sp>
          <p:nvSpPr>
            <p:cNvPr id="462" name="Google Shape;462;p3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3"/>
          <p:cNvSpPr txBox="1">
            <a:spLocks noGrp="1"/>
          </p:cNvSpPr>
          <p:nvPr>
            <p:ph type="ctrTitle" idx="16"/>
          </p:nvPr>
        </p:nvSpPr>
        <p:spPr>
          <a:xfrm>
            <a:off x="787500" y="1624025"/>
            <a:ext cx="12885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Clients</a:t>
            </a:r>
            <a:endParaRPr sz="1600"/>
          </a:p>
        </p:txBody>
      </p:sp>
      <p:sp>
        <p:nvSpPr>
          <p:cNvPr id="465" name="Google Shape;465;p33"/>
          <p:cNvSpPr txBox="1">
            <a:spLocks noGrp="1"/>
          </p:cNvSpPr>
          <p:nvPr>
            <p:ph type="ctrTitle" idx="16"/>
          </p:nvPr>
        </p:nvSpPr>
        <p:spPr>
          <a:xfrm>
            <a:off x="1061700" y="2207450"/>
            <a:ext cx="10143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Problem</a:t>
            </a:r>
            <a:endParaRPr sz="1600"/>
          </a:p>
        </p:txBody>
      </p:sp>
      <p:sp>
        <p:nvSpPr>
          <p:cNvPr id="466" name="Google Shape;466;p33"/>
          <p:cNvSpPr txBox="1">
            <a:spLocks noGrp="1"/>
          </p:cNvSpPr>
          <p:nvPr>
            <p:ph type="ctrTitle" idx="16"/>
          </p:nvPr>
        </p:nvSpPr>
        <p:spPr>
          <a:xfrm>
            <a:off x="1024500" y="2839050"/>
            <a:ext cx="10515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Solution</a:t>
            </a:r>
            <a:endParaRPr sz="1600"/>
          </a:p>
        </p:txBody>
      </p:sp>
      <p:sp>
        <p:nvSpPr>
          <p:cNvPr id="467" name="Google Shape;467;p33"/>
          <p:cNvSpPr txBox="1">
            <a:spLocks noGrp="1"/>
          </p:cNvSpPr>
          <p:nvPr>
            <p:ph type="ctrTitle" idx="16"/>
          </p:nvPr>
        </p:nvSpPr>
        <p:spPr>
          <a:xfrm>
            <a:off x="37000" y="3360138"/>
            <a:ext cx="20760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Key Features</a:t>
            </a:r>
            <a:endParaRPr sz="1600"/>
          </a:p>
        </p:txBody>
      </p:sp>
      <p:sp>
        <p:nvSpPr>
          <p:cNvPr id="468" name="Google Shape;468;p33"/>
          <p:cNvSpPr txBox="1">
            <a:spLocks noGrp="1"/>
          </p:cNvSpPr>
          <p:nvPr>
            <p:ph type="ctrTitle" idx="16"/>
          </p:nvPr>
        </p:nvSpPr>
        <p:spPr>
          <a:xfrm>
            <a:off x="79025" y="3975713"/>
            <a:ext cx="20760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Product Impact</a:t>
            </a:r>
            <a:endParaRPr sz="1600"/>
          </a:p>
        </p:txBody>
      </p:sp>
      <p:sp>
        <p:nvSpPr>
          <p:cNvPr id="469" name="Google Shape;469;p33"/>
          <p:cNvSpPr txBox="1">
            <a:spLocks noGrp="1"/>
          </p:cNvSpPr>
          <p:nvPr>
            <p:ph type="title" idx="4"/>
          </p:nvPr>
        </p:nvSpPr>
        <p:spPr>
          <a:xfrm>
            <a:off x="2057757" y="3881233"/>
            <a:ext cx="654000" cy="58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grpSp>
        <p:nvGrpSpPr>
          <p:cNvPr id="470" name="Google Shape;470;p33"/>
          <p:cNvGrpSpPr/>
          <p:nvPr/>
        </p:nvGrpSpPr>
        <p:grpSpPr>
          <a:xfrm>
            <a:off x="2898975" y="4004441"/>
            <a:ext cx="411107" cy="334962"/>
            <a:chOff x="-47523400" y="3973950"/>
            <a:chExt cx="300100" cy="228425"/>
          </a:xfrm>
        </p:grpSpPr>
        <p:sp>
          <p:nvSpPr>
            <p:cNvPr id="471" name="Google Shape;471;p3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3"/>
          <p:cNvSpPr txBox="1"/>
          <p:nvPr/>
        </p:nvSpPr>
        <p:spPr>
          <a:xfrm>
            <a:off x="3439450" y="1555375"/>
            <a:ext cx="50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Dr. Andy Wang and Mr. José R. Díaz Aquino</a:t>
            </a:r>
            <a:endParaRPr>
              <a:latin typeface="Roboto Light"/>
              <a:ea typeface="Roboto Light"/>
              <a:cs typeface="Roboto Light"/>
              <a:sym typeface="Roboto Light"/>
            </a:endParaRPr>
          </a:p>
        </p:txBody>
      </p:sp>
      <p:sp>
        <p:nvSpPr>
          <p:cNvPr id="477" name="Google Shape;477;p33"/>
          <p:cNvSpPr txBox="1"/>
          <p:nvPr/>
        </p:nvSpPr>
        <p:spPr>
          <a:xfrm>
            <a:off x="3439450" y="2149475"/>
            <a:ext cx="50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Disconnect between student’s information and our clients</a:t>
            </a:r>
            <a:endParaRPr>
              <a:latin typeface="Roboto Light"/>
              <a:ea typeface="Roboto Light"/>
              <a:cs typeface="Roboto Light"/>
              <a:sym typeface="Roboto Light"/>
            </a:endParaRPr>
          </a:p>
        </p:txBody>
      </p:sp>
      <p:sp>
        <p:nvSpPr>
          <p:cNvPr id="478" name="Google Shape;478;p33"/>
          <p:cNvSpPr txBox="1"/>
          <p:nvPr/>
        </p:nvSpPr>
        <p:spPr>
          <a:xfrm>
            <a:off x="3439450" y="2728050"/>
            <a:ext cx="507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Web application that retrieves and organizes student information to be displayed to the client</a:t>
            </a:r>
            <a:endParaRPr>
              <a:latin typeface="Roboto Light"/>
              <a:ea typeface="Roboto Light"/>
              <a:cs typeface="Roboto Light"/>
              <a:sym typeface="Roboto Light"/>
            </a:endParaRPr>
          </a:p>
        </p:txBody>
      </p:sp>
      <p:sp>
        <p:nvSpPr>
          <p:cNvPr id="479" name="Google Shape;479;p33"/>
          <p:cNvSpPr txBox="1"/>
          <p:nvPr/>
        </p:nvSpPr>
        <p:spPr>
          <a:xfrm>
            <a:off x="3439450" y="3384225"/>
            <a:ext cx="517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Data Retrieval | Secure Login | Data Visualization | Accessibility </a:t>
            </a:r>
            <a:endParaRPr>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latin typeface="Roboto"/>
              <a:ea typeface="Roboto"/>
              <a:cs typeface="Roboto"/>
              <a:sym typeface="Roboto"/>
            </a:endParaRPr>
          </a:p>
        </p:txBody>
      </p:sp>
      <p:sp>
        <p:nvSpPr>
          <p:cNvPr id="480" name="Google Shape;480;p33"/>
          <p:cNvSpPr txBox="1"/>
          <p:nvPr/>
        </p:nvSpPr>
        <p:spPr>
          <a:xfrm>
            <a:off x="3439450" y="3864725"/>
            <a:ext cx="507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Implement actionable plans based on tracked student success</a:t>
            </a:r>
            <a:endParaRPr>
              <a:latin typeface="Roboto Light"/>
              <a:ea typeface="Roboto Light"/>
              <a:cs typeface="Roboto Light"/>
              <a:sym typeface="Roboto Light"/>
            </a:endParaRPr>
          </a:p>
        </p:txBody>
      </p:sp>
      <p:grpSp>
        <p:nvGrpSpPr>
          <p:cNvPr id="481" name="Google Shape;481;p33"/>
          <p:cNvGrpSpPr/>
          <p:nvPr/>
        </p:nvGrpSpPr>
        <p:grpSpPr>
          <a:xfrm>
            <a:off x="2898972" y="1599561"/>
            <a:ext cx="411108" cy="408915"/>
            <a:chOff x="-5971525" y="3273750"/>
            <a:chExt cx="292250" cy="290650"/>
          </a:xfrm>
        </p:grpSpPr>
        <p:sp>
          <p:nvSpPr>
            <p:cNvPr id="482" name="Google Shape;482;p3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33"/>
          <p:cNvGrpSpPr/>
          <p:nvPr/>
        </p:nvGrpSpPr>
        <p:grpSpPr>
          <a:xfrm>
            <a:off x="2898971" y="3386815"/>
            <a:ext cx="411120" cy="362711"/>
            <a:chOff x="-45674075" y="3586425"/>
            <a:chExt cx="300900" cy="265450"/>
          </a:xfrm>
        </p:grpSpPr>
        <p:sp>
          <p:nvSpPr>
            <p:cNvPr id="485" name="Google Shape;485;p3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490"/>
        <p:cNvGrpSpPr/>
        <p:nvPr/>
      </p:nvGrpSpPr>
      <p:grpSpPr>
        <a:xfrm>
          <a:off x="0" y="0"/>
          <a:ext cx="0" cy="0"/>
          <a:chOff x="0" y="0"/>
          <a:chExt cx="0" cy="0"/>
        </a:xfrm>
      </p:grpSpPr>
      <p:sp>
        <p:nvSpPr>
          <p:cNvPr id="491" name="Google Shape;491;p3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a:t>THANKS!</a:t>
            </a:r>
            <a:endParaRPr sz="4000"/>
          </a:p>
        </p:txBody>
      </p:sp>
      <p:sp>
        <p:nvSpPr>
          <p:cNvPr id="492" name="Google Shape;492;p34"/>
          <p:cNvSpPr txBox="1">
            <a:spLocks noGrp="1"/>
          </p:cNvSpPr>
          <p:nvPr>
            <p:ph type="subTitle" idx="1"/>
          </p:nvPr>
        </p:nvSpPr>
        <p:spPr>
          <a:xfrm>
            <a:off x="4085875" y="230865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grpSp>
        <p:nvGrpSpPr>
          <p:cNvPr id="493" name="Google Shape;493;p34"/>
          <p:cNvGrpSpPr/>
          <p:nvPr/>
        </p:nvGrpSpPr>
        <p:grpSpPr>
          <a:xfrm flipH="1">
            <a:off x="-4531426" y="-117297"/>
            <a:ext cx="7324051" cy="5378088"/>
            <a:chOff x="238125" y="262775"/>
            <a:chExt cx="7092825" cy="5151425"/>
          </a:xfrm>
        </p:grpSpPr>
        <p:sp>
          <p:nvSpPr>
            <p:cNvPr id="494" name="Google Shape;494;p34"/>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subTitle" idx="1"/>
          </p:nvPr>
        </p:nvSpPr>
        <p:spPr>
          <a:xfrm>
            <a:off x="4341625" y="1076825"/>
            <a:ext cx="4410300" cy="35283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lt1"/>
              </a:buClr>
              <a:buSzPts val="1500"/>
              <a:buChar char="●"/>
            </a:pPr>
            <a:r>
              <a:rPr lang="es" sz="1500">
                <a:solidFill>
                  <a:schemeClr val="lt1"/>
                </a:solidFill>
                <a:latin typeface="Roboto"/>
                <a:ea typeface="Roboto"/>
                <a:cs typeface="Roboto"/>
                <a:sym typeface="Roboto"/>
              </a:rPr>
              <a:t>Dean - head of a school or administration division in a university</a:t>
            </a:r>
            <a:endParaRPr sz="1500">
              <a:solidFill>
                <a:schemeClr val="lt1"/>
              </a:solidFill>
              <a:latin typeface="Roboto"/>
              <a:ea typeface="Roboto"/>
              <a:cs typeface="Roboto"/>
              <a:sym typeface="Roboto"/>
            </a:endParaRPr>
          </a:p>
          <a:p>
            <a:pPr marL="457200" lvl="0" indent="-323850" algn="l" rtl="0">
              <a:lnSpc>
                <a:spcPct val="115000"/>
              </a:lnSpc>
              <a:spcBef>
                <a:spcPts val="1000"/>
              </a:spcBef>
              <a:spcAft>
                <a:spcPts val="0"/>
              </a:spcAft>
              <a:buClr>
                <a:schemeClr val="lt1"/>
              </a:buClr>
              <a:buSzPts val="1500"/>
              <a:buFont typeface="Arial"/>
              <a:buChar char="●"/>
            </a:pPr>
            <a:r>
              <a:rPr lang="es" sz="1500">
                <a:solidFill>
                  <a:schemeClr val="lt1"/>
                </a:solidFill>
                <a:latin typeface="Roboto"/>
                <a:ea typeface="Roboto"/>
                <a:cs typeface="Roboto"/>
                <a:sym typeface="Roboto"/>
              </a:rPr>
              <a:t>Career Development Director -  Directs and manages the university’s career services </a:t>
            </a:r>
            <a:endParaRPr sz="1500">
              <a:solidFill>
                <a:schemeClr val="lt1"/>
              </a:solidFill>
              <a:latin typeface="Roboto"/>
              <a:ea typeface="Roboto"/>
              <a:cs typeface="Roboto"/>
              <a:sym typeface="Roboto"/>
            </a:endParaRPr>
          </a:p>
          <a:p>
            <a:pPr marL="457200" lvl="0" indent="-323850" algn="l" rtl="0">
              <a:lnSpc>
                <a:spcPct val="115000"/>
              </a:lnSpc>
              <a:spcBef>
                <a:spcPts val="1000"/>
              </a:spcBef>
              <a:spcAft>
                <a:spcPts val="0"/>
              </a:spcAft>
              <a:buClr>
                <a:schemeClr val="lt1"/>
              </a:buClr>
              <a:buSzPts val="1500"/>
              <a:buFont typeface="Arial"/>
              <a:buChar char="●"/>
            </a:pPr>
            <a:r>
              <a:rPr lang="es" sz="1500">
                <a:solidFill>
                  <a:schemeClr val="lt1"/>
                </a:solidFill>
                <a:latin typeface="Roboto"/>
                <a:ea typeface="Roboto"/>
                <a:cs typeface="Roboto"/>
                <a:sym typeface="Roboto"/>
              </a:rPr>
              <a:t>Chairman of the Board - aids in defining the board’s responsibilities and setting the strategic direction for the institution</a:t>
            </a:r>
            <a:endParaRPr sz="1500">
              <a:solidFill>
                <a:schemeClr val="lt1"/>
              </a:solidFill>
              <a:latin typeface="Roboto"/>
              <a:ea typeface="Roboto"/>
              <a:cs typeface="Roboto"/>
              <a:sym typeface="Roboto"/>
            </a:endParaRPr>
          </a:p>
          <a:p>
            <a:pPr marL="457200" lvl="0" indent="-323850" algn="l" rtl="0">
              <a:lnSpc>
                <a:spcPct val="115000"/>
              </a:lnSpc>
              <a:spcBef>
                <a:spcPts val="1000"/>
              </a:spcBef>
              <a:spcAft>
                <a:spcPts val="0"/>
              </a:spcAft>
              <a:buClr>
                <a:schemeClr val="lt1"/>
              </a:buClr>
              <a:buSzPts val="1500"/>
              <a:buFont typeface="Roboto"/>
              <a:buChar char="●"/>
            </a:pPr>
            <a:r>
              <a:rPr lang="es" sz="1500">
                <a:solidFill>
                  <a:schemeClr val="lt1"/>
                </a:solidFill>
                <a:latin typeface="Roboto"/>
                <a:ea typeface="Roboto"/>
                <a:cs typeface="Roboto"/>
                <a:sym typeface="Roboto"/>
              </a:rPr>
              <a:t>Faculty - professors and advisors</a:t>
            </a:r>
            <a:endParaRPr sz="1500">
              <a:solidFill>
                <a:schemeClr val="lt1"/>
              </a:solidFill>
              <a:latin typeface="Roboto"/>
              <a:ea typeface="Roboto"/>
              <a:cs typeface="Roboto"/>
              <a:sym typeface="Roboto"/>
            </a:endParaRPr>
          </a:p>
          <a:p>
            <a:pPr marL="457200" lvl="0" indent="-323850" algn="l" rtl="0">
              <a:lnSpc>
                <a:spcPct val="115000"/>
              </a:lnSpc>
              <a:spcBef>
                <a:spcPts val="1000"/>
              </a:spcBef>
              <a:spcAft>
                <a:spcPts val="1000"/>
              </a:spcAft>
              <a:buClr>
                <a:schemeClr val="lt1"/>
              </a:buClr>
              <a:buSzPts val="1500"/>
              <a:buFont typeface="Arial"/>
              <a:buChar char="●"/>
            </a:pPr>
            <a:r>
              <a:rPr lang="es" sz="1500" b="1">
                <a:solidFill>
                  <a:schemeClr val="lt1"/>
                </a:solidFill>
                <a:latin typeface="Roboto"/>
                <a:ea typeface="Roboto"/>
                <a:cs typeface="Roboto"/>
                <a:sym typeface="Roboto"/>
              </a:rPr>
              <a:t>Goal:</a:t>
            </a:r>
            <a:r>
              <a:rPr lang="es" sz="1500">
                <a:solidFill>
                  <a:schemeClr val="lt1"/>
                </a:solidFill>
                <a:latin typeface="Roboto"/>
                <a:ea typeface="Roboto"/>
                <a:cs typeface="Roboto"/>
                <a:sym typeface="Roboto"/>
              </a:rPr>
              <a:t> By 2026, all students should have external learning experiences (work in something related to their major outside of the classroom.</a:t>
            </a:r>
            <a:endParaRPr sz="1500">
              <a:solidFill>
                <a:schemeClr val="lt1"/>
              </a:solidFill>
            </a:endParaRPr>
          </a:p>
        </p:txBody>
      </p:sp>
      <p:sp>
        <p:nvSpPr>
          <p:cNvPr id="150" name="Google Shape;150;p20"/>
          <p:cNvSpPr txBox="1">
            <a:spLocks noGrp="1"/>
          </p:cNvSpPr>
          <p:nvPr>
            <p:ph type="ctrTitle"/>
          </p:nvPr>
        </p:nvSpPr>
        <p:spPr>
          <a:xfrm>
            <a:off x="255950" y="159725"/>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Workflow</a:t>
            </a:r>
            <a:endParaRPr>
              <a:solidFill>
                <a:schemeClr val="lt1"/>
              </a:solidFill>
            </a:endParaRPr>
          </a:p>
        </p:txBody>
      </p:sp>
      <p:sp>
        <p:nvSpPr>
          <p:cNvPr id="151" name="Google Shape;15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solidFill>
                  <a:srgbClr val="FFFFFF"/>
                </a:solidFill>
              </a:rPr>
              <a:t>3</a:t>
            </a:fld>
            <a:endParaRPr>
              <a:solidFill>
                <a:srgbClr val="FFFFFF"/>
              </a:solidFill>
            </a:endParaRPr>
          </a:p>
        </p:txBody>
      </p:sp>
      <p:cxnSp>
        <p:nvCxnSpPr>
          <p:cNvPr id="152" name="Google Shape;152;p20"/>
          <p:cNvCxnSpPr/>
          <p:nvPr/>
        </p:nvCxnSpPr>
        <p:spPr>
          <a:xfrm>
            <a:off x="311700" y="823213"/>
            <a:ext cx="8520600" cy="0"/>
          </a:xfrm>
          <a:prstGeom prst="straightConnector1">
            <a:avLst/>
          </a:prstGeom>
          <a:noFill/>
          <a:ln w="9525" cap="flat" cmpd="sng">
            <a:solidFill>
              <a:schemeClr val="accent1"/>
            </a:solidFill>
            <a:prstDash val="solid"/>
            <a:round/>
            <a:headEnd type="none" w="med" len="med"/>
            <a:tailEnd type="none" w="med" len="med"/>
          </a:ln>
        </p:spPr>
      </p:cxnSp>
      <p:sp>
        <p:nvSpPr>
          <p:cNvPr id="153" name="Google Shape;153;p20"/>
          <p:cNvSpPr/>
          <p:nvPr/>
        </p:nvSpPr>
        <p:spPr>
          <a:xfrm>
            <a:off x="255958" y="4049350"/>
            <a:ext cx="1359300" cy="3921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Students</a:t>
            </a:r>
            <a:endParaRPr b="1">
              <a:solidFill>
                <a:schemeClr val="dk1"/>
              </a:solidFill>
              <a:latin typeface="Roboto"/>
              <a:ea typeface="Roboto"/>
              <a:cs typeface="Roboto"/>
              <a:sym typeface="Roboto"/>
            </a:endParaRPr>
          </a:p>
        </p:txBody>
      </p:sp>
      <p:grpSp>
        <p:nvGrpSpPr>
          <p:cNvPr id="154" name="Google Shape;154;p20"/>
          <p:cNvGrpSpPr/>
          <p:nvPr/>
        </p:nvGrpSpPr>
        <p:grpSpPr>
          <a:xfrm>
            <a:off x="525370" y="1221449"/>
            <a:ext cx="3719214" cy="3528396"/>
            <a:chOff x="3802948" y="2529304"/>
            <a:chExt cx="7695457" cy="3289266"/>
          </a:xfrm>
        </p:grpSpPr>
        <p:sp>
          <p:nvSpPr>
            <p:cNvPr id="155" name="Google Shape;155;p20"/>
            <p:cNvSpPr/>
            <p:nvPr/>
          </p:nvSpPr>
          <p:spPr>
            <a:xfrm>
              <a:off x="3802948" y="2529304"/>
              <a:ext cx="2922600" cy="442500"/>
            </a:xfrm>
            <a:prstGeom prst="roundRect">
              <a:avLst>
                <a:gd name="adj" fmla="val 50000"/>
              </a:avLst>
            </a:prstGeom>
            <a:solidFill>
              <a:srgbClr val="29F7C8">
                <a:alpha val="849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Dean</a:t>
              </a:r>
              <a:endParaRPr b="1">
                <a:solidFill>
                  <a:schemeClr val="dk1"/>
                </a:solidFill>
                <a:latin typeface="Roboto"/>
                <a:ea typeface="Roboto"/>
                <a:cs typeface="Roboto"/>
                <a:sym typeface="Roboto"/>
              </a:endParaRPr>
            </a:p>
          </p:txBody>
        </p:sp>
        <p:sp>
          <p:nvSpPr>
            <p:cNvPr id="156" name="Google Shape;156;p20"/>
            <p:cNvSpPr/>
            <p:nvPr/>
          </p:nvSpPr>
          <p:spPr>
            <a:xfrm>
              <a:off x="5497144" y="3428974"/>
              <a:ext cx="3322500" cy="565500"/>
            </a:xfrm>
            <a:prstGeom prst="roundRect">
              <a:avLst>
                <a:gd name="adj" fmla="val 50000"/>
              </a:avLst>
            </a:prstGeom>
            <a:solidFill>
              <a:srgbClr val="869FB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chemeClr val="dk1"/>
                  </a:solidFill>
                  <a:latin typeface="Roboto"/>
                  <a:ea typeface="Roboto"/>
                  <a:cs typeface="Roboto"/>
                  <a:sym typeface="Roboto"/>
                </a:rPr>
                <a:t>Career Development Director</a:t>
              </a:r>
              <a:endParaRPr sz="1300" b="1">
                <a:solidFill>
                  <a:schemeClr val="dk1"/>
                </a:solidFill>
                <a:latin typeface="Roboto"/>
                <a:ea typeface="Roboto"/>
                <a:cs typeface="Roboto"/>
                <a:sym typeface="Roboto"/>
              </a:endParaRPr>
            </a:p>
          </p:txBody>
        </p:sp>
        <p:sp>
          <p:nvSpPr>
            <p:cNvPr id="157" name="Google Shape;157;p20"/>
            <p:cNvSpPr/>
            <p:nvPr/>
          </p:nvSpPr>
          <p:spPr>
            <a:xfrm>
              <a:off x="8575805" y="5376070"/>
              <a:ext cx="2922600" cy="442500"/>
            </a:xfrm>
            <a:prstGeom prst="roundRect">
              <a:avLst>
                <a:gd name="adj" fmla="val 50000"/>
              </a:avLst>
            </a:prstGeom>
            <a:solidFill>
              <a:srgbClr val="CFD9E0"/>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Faculty</a:t>
              </a:r>
              <a:endParaRPr b="1">
                <a:solidFill>
                  <a:schemeClr val="dk1"/>
                </a:solidFill>
                <a:latin typeface="Roboto"/>
                <a:ea typeface="Roboto"/>
                <a:cs typeface="Roboto"/>
                <a:sym typeface="Roboto"/>
              </a:endParaRPr>
            </a:p>
          </p:txBody>
        </p:sp>
        <p:sp>
          <p:nvSpPr>
            <p:cNvPr id="158" name="Google Shape;158;p20"/>
            <p:cNvSpPr/>
            <p:nvPr/>
          </p:nvSpPr>
          <p:spPr>
            <a:xfrm>
              <a:off x="7111338" y="4328689"/>
              <a:ext cx="2922600" cy="442500"/>
            </a:xfrm>
            <a:prstGeom prst="roundRect">
              <a:avLst>
                <a:gd name="adj" fmla="val 50000"/>
              </a:avLst>
            </a:prstGeom>
            <a:solidFill>
              <a:srgbClr val="AADDF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Chairman</a:t>
              </a:r>
              <a:endParaRPr b="1">
                <a:solidFill>
                  <a:schemeClr val="dk1"/>
                </a:solidFill>
                <a:latin typeface="Roboto"/>
                <a:ea typeface="Roboto"/>
                <a:cs typeface="Roboto"/>
                <a:sym typeface="Roboto"/>
              </a:endParaRPr>
            </a:p>
          </p:txBody>
        </p:sp>
        <p:cxnSp>
          <p:nvCxnSpPr>
            <p:cNvPr id="159" name="Google Shape;159;p20"/>
            <p:cNvCxnSpPr>
              <a:stCxn id="155" idx="2"/>
              <a:endCxn id="156" idx="0"/>
            </p:cNvCxnSpPr>
            <p:nvPr/>
          </p:nvCxnSpPr>
          <p:spPr>
            <a:xfrm rot="-5400000" flipH="1">
              <a:off x="5982748" y="2253304"/>
              <a:ext cx="457200" cy="1894200"/>
            </a:xfrm>
            <a:prstGeom prst="bentConnector3">
              <a:avLst>
                <a:gd name="adj1" fmla="val 4999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60" name="Google Shape;160;p20"/>
            <p:cNvCxnSpPr>
              <a:stCxn id="156" idx="2"/>
              <a:endCxn id="158" idx="0"/>
            </p:cNvCxnSpPr>
            <p:nvPr/>
          </p:nvCxnSpPr>
          <p:spPr>
            <a:xfrm rot="-5400000" flipH="1">
              <a:off x="7698394" y="3454474"/>
              <a:ext cx="334200" cy="1414200"/>
            </a:xfrm>
            <a:prstGeom prst="bentConnector3">
              <a:avLst>
                <a:gd name="adj1" fmla="val 50002"/>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61" name="Google Shape;161;p20"/>
            <p:cNvCxnSpPr>
              <a:stCxn id="157" idx="0"/>
              <a:endCxn id="158" idx="2"/>
            </p:cNvCxnSpPr>
            <p:nvPr/>
          </p:nvCxnSpPr>
          <p:spPr>
            <a:xfrm rot="5400000" flipH="1">
              <a:off x="9002405" y="4341370"/>
              <a:ext cx="604800" cy="1464600"/>
            </a:xfrm>
            <a:prstGeom prst="bentConnector3">
              <a:avLst>
                <a:gd name="adj1" fmla="val 5000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513800" y="333075"/>
            <a:ext cx="56010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A0DDFB"/>
                </a:solidFill>
              </a:rPr>
              <a:t>Problem</a:t>
            </a:r>
            <a:endParaRPr>
              <a:solidFill>
                <a:srgbClr val="A0DDFB"/>
              </a:solidFill>
            </a:endParaRPr>
          </a:p>
        </p:txBody>
      </p:sp>
      <p:sp>
        <p:nvSpPr>
          <p:cNvPr id="167" name="Google Shape;167;p21"/>
          <p:cNvSpPr txBox="1"/>
          <p:nvPr/>
        </p:nvSpPr>
        <p:spPr>
          <a:xfrm>
            <a:off x="4233125" y="1134100"/>
            <a:ext cx="4657500" cy="2847600"/>
          </a:xfrm>
          <a:prstGeom prst="rect">
            <a:avLst/>
          </a:prstGeom>
          <a:noFill/>
          <a:ln>
            <a:noFill/>
          </a:ln>
        </p:spPr>
        <p:txBody>
          <a:bodyPr spcFirstLastPara="1" wrap="square" lIns="91425" tIns="91425" rIns="91425" bIns="91425" anchor="t" anchorCtr="0">
            <a:spAutoFit/>
          </a:bodyPr>
          <a:lstStyle/>
          <a:p>
            <a:pPr marL="457200" lvl="0" indent="-349250" algn="l" rtl="0">
              <a:lnSpc>
                <a:spcPct val="200000"/>
              </a:lnSpc>
              <a:spcBef>
                <a:spcPts val="1200"/>
              </a:spcBef>
              <a:spcAft>
                <a:spcPts val="0"/>
              </a:spcAft>
              <a:buClr>
                <a:schemeClr val="lt1"/>
              </a:buClr>
              <a:buSzPts val="1900"/>
              <a:buFont typeface="Roboto"/>
              <a:buChar char="●"/>
            </a:pPr>
            <a:r>
              <a:rPr lang="es" sz="1500">
                <a:solidFill>
                  <a:schemeClr val="lt1"/>
                </a:solidFill>
                <a:latin typeface="Roboto"/>
                <a:ea typeface="Roboto"/>
                <a:cs typeface="Roboto"/>
                <a:sym typeface="Roboto"/>
              </a:rPr>
              <a:t>Disconnect between the students and the clients </a:t>
            </a:r>
            <a:endParaRPr sz="1500">
              <a:solidFill>
                <a:schemeClr val="lt1"/>
              </a:solidFill>
              <a:latin typeface="Roboto"/>
              <a:ea typeface="Roboto"/>
              <a:cs typeface="Roboto"/>
              <a:sym typeface="Roboto"/>
            </a:endParaRPr>
          </a:p>
          <a:p>
            <a:pPr marL="457200" lvl="0" indent="-323850" algn="l" rtl="0">
              <a:lnSpc>
                <a:spcPct val="200000"/>
              </a:lnSpc>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Timing of data collection</a:t>
            </a:r>
            <a:endParaRPr sz="1500">
              <a:solidFill>
                <a:schemeClr val="lt1"/>
              </a:solidFill>
              <a:latin typeface="Roboto"/>
              <a:ea typeface="Roboto"/>
              <a:cs typeface="Roboto"/>
              <a:sym typeface="Roboto"/>
            </a:endParaRPr>
          </a:p>
          <a:p>
            <a:pPr marL="457200" lvl="0" indent="-323850" algn="l" rtl="0">
              <a:lnSpc>
                <a:spcPct val="200000"/>
              </a:lnSpc>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Lack of information on students career success outside of the classroom</a:t>
            </a:r>
            <a:endParaRPr sz="1500">
              <a:solidFill>
                <a:schemeClr val="lt1"/>
              </a:solidFill>
              <a:latin typeface="Roboto"/>
              <a:ea typeface="Roboto"/>
              <a:cs typeface="Roboto"/>
              <a:sym typeface="Roboto"/>
            </a:endParaRPr>
          </a:p>
          <a:p>
            <a:pPr marL="457200" lvl="0" indent="-323850" algn="l" rtl="0">
              <a:lnSpc>
                <a:spcPct val="200000"/>
              </a:lnSpc>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No data visualization</a:t>
            </a:r>
            <a:endParaRPr sz="1500">
              <a:solidFill>
                <a:schemeClr val="lt1"/>
              </a:solidFill>
              <a:latin typeface="Roboto"/>
              <a:ea typeface="Roboto"/>
              <a:cs typeface="Roboto"/>
              <a:sym typeface="Roboto"/>
            </a:endParaRPr>
          </a:p>
        </p:txBody>
      </p:sp>
      <p:sp>
        <p:nvSpPr>
          <p:cNvPr id="168" name="Google Shape;168;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
        <p:nvSpPr>
          <p:cNvPr id="169" name="Google Shape;169;p21"/>
          <p:cNvSpPr/>
          <p:nvPr/>
        </p:nvSpPr>
        <p:spPr>
          <a:xfrm>
            <a:off x="255958" y="4049350"/>
            <a:ext cx="1359300" cy="3921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Students</a:t>
            </a:r>
            <a:endParaRPr b="1">
              <a:solidFill>
                <a:schemeClr val="dk1"/>
              </a:solidFill>
              <a:latin typeface="Roboto"/>
              <a:ea typeface="Roboto"/>
              <a:cs typeface="Roboto"/>
              <a:sym typeface="Roboto"/>
            </a:endParaRPr>
          </a:p>
        </p:txBody>
      </p:sp>
      <p:grpSp>
        <p:nvGrpSpPr>
          <p:cNvPr id="170" name="Google Shape;170;p21"/>
          <p:cNvGrpSpPr/>
          <p:nvPr/>
        </p:nvGrpSpPr>
        <p:grpSpPr>
          <a:xfrm>
            <a:off x="513920" y="1374674"/>
            <a:ext cx="3719214" cy="3528396"/>
            <a:chOff x="3802948" y="2529304"/>
            <a:chExt cx="7695457" cy="3289266"/>
          </a:xfrm>
        </p:grpSpPr>
        <p:sp>
          <p:nvSpPr>
            <p:cNvPr id="171" name="Google Shape;171;p21"/>
            <p:cNvSpPr/>
            <p:nvPr/>
          </p:nvSpPr>
          <p:spPr>
            <a:xfrm>
              <a:off x="3802948" y="2529304"/>
              <a:ext cx="2922600" cy="442500"/>
            </a:xfrm>
            <a:prstGeom prst="roundRect">
              <a:avLst>
                <a:gd name="adj" fmla="val 50000"/>
              </a:avLst>
            </a:prstGeom>
            <a:solidFill>
              <a:srgbClr val="29F7C8">
                <a:alpha val="849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Dean</a:t>
              </a:r>
              <a:endParaRPr b="1">
                <a:solidFill>
                  <a:schemeClr val="dk1"/>
                </a:solidFill>
                <a:latin typeface="Roboto"/>
                <a:ea typeface="Roboto"/>
                <a:cs typeface="Roboto"/>
                <a:sym typeface="Roboto"/>
              </a:endParaRPr>
            </a:p>
          </p:txBody>
        </p:sp>
        <p:sp>
          <p:nvSpPr>
            <p:cNvPr id="172" name="Google Shape;172;p21"/>
            <p:cNvSpPr/>
            <p:nvPr/>
          </p:nvSpPr>
          <p:spPr>
            <a:xfrm>
              <a:off x="5497144" y="3428974"/>
              <a:ext cx="3322500" cy="565500"/>
            </a:xfrm>
            <a:prstGeom prst="roundRect">
              <a:avLst>
                <a:gd name="adj" fmla="val 50000"/>
              </a:avLst>
            </a:prstGeom>
            <a:solidFill>
              <a:srgbClr val="869FB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chemeClr val="dk1"/>
                  </a:solidFill>
                  <a:latin typeface="Roboto"/>
                  <a:ea typeface="Roboto"/>
                  <a:cs typeface="Roboto"/>
                  <a:sym typeface="Roboto"/>
                </a:rPr>
                <a:t>Career Development Director</a:t>
              </a:r>
              <a:endParaRPr sz="1300" b="1">
                <a:solidFill>
                  <a:schemeClr val="dk1"/>
                </a:solidFill>
                <a:latin typeface="Roboto"/>
                <a:ea typeface="Roboto"/>
                <a:cs typeface="Roboto"/>
                <a:sym typeface="Roboto"/>
              </a:endParaRPr>
            </a:p>
          </p:txBody>
        </p:sp>
        <p:sp>
          <p:nvSpPr>
            <p:cNvPr id="173" name="Google Shape;173;p21"/>
            <p:cNvSpPr/>
            <p:nvPr/>
          </p:nvSpPr>
          <p:spPr>
            <a:xfrm>
              <a:off x="8575805" y="5376070"/>
              <a:ext cx="2922600" cy="442500"/>
            </a:xfrm>
            <a:prstGeom prst="roundRect">
              <a:avLst>
                <a:gd name="adj" fmla="val 50000"/>
              </a:avLst>
            </a:prstGeom>
            <a:solidFill>
              <a:srgbClr val="CFD9E0"/>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Faculty</a:t>
              </a:r>
              <a:endParaRPr b="1">
                <a:solidFill>
                  <a:schemeClr val="dk1"/>
                </a:solidFill>
                <a:latin typeface="Roboto"/>
                <a:ea typeface="Roboto"/>
                <a:cs typeface="Roboto"/>
                <a:sym typeface="Roboto"/>
              </a:endParaRPr>
            </a:p>
          </p:txBody>
        </p:sp>
        <p:sp>
          <p:nvSpPr>
            <p:cNvPr id="174" name="Google Shape;174;p21"/>
            <p:cNvSpPr/>
            <p:nvPr/>
          </p:nvSpPr>
          <p:spPr>
            <a:xfrm>
              <a:off x="7111338" y="4328689"/>
              <a:ext cx="2922600" cy="442500"/>
            </a:xfrm>
            <a:prstGeom prst="roundRect">
              <a:avLst>
                <a:gd name="adj" fmla="val 50000"/>
              </a:avLst>
            </a:prstGeom>
            <a:solidFill>
              <a:srgbClr val="AADDF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Chairman</a:t>
              </a:r>
              <a:endParaRPr b="1">
                <a:solidFill>
                  <a:schemeClr val="dk1"/>
                </a:solidFill>
                <a:latin typeface="Roboto"/>
                <a:ea typeface="Roboto"/>
                <a:cs typeface="Roboto"/>
                <a:sym typeface="Roboto"/>
              </a:endParaRPr>
            </a:p>
          </p:txBody>
        </p:sp>
        <p:cxnSp>
          <p:nvCxnSpPr>
            <p:cNvPr id="175" name="Google Shape;175;p21"/>
            <p:cNvCxnSpPr>
              <a:stCxn id="171" idx="2"/>
              <a:endCxn id="172" idx="0"/>
            </p:cNvCxnSpPr>
            <p:nvPr/>
          </p:nvCxnSpPr>
          <p:spPr>
            <a:xfrm rot="-5400000" flipH="1">
              <a:off x="5982748" y="2253304"/>
              <a:ext cx="457200" cy="1894200"/>
            </a:xfrm>
            <a:prstGeom prst="bentConnector3">
              <a:avLst>
                <a:gd name="adj1" fmla="val 4999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76" name="Google Shape;176;p21"/>
            <p:cNvCxnSpPr>
              <a:stCxn id="172" idx="2"/>
              <a:endCxn id="174" idx="0"/>
            </p:cNvCxnSpPr>
            <p:nvPr/>
          </p:nvCxnSpPr>
          <p:spPr>
            <a:xfrm rot="-5400000" flipH="1">
              <a:off x="7698394" y="3454474"/>
              <a:ext cx="334200" cy="1414200"/>
            </a:xfrm>
            <a:prstGeom prst="bentConnector3">
              <a:avLst>
                <a:gd name="adj1" fmla="val 50002"/>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77" name="Google Shape;177;p21"/>
            <p:cNvCxnSpPr>
              <a:stCxn id="173" idx="0"/>
              <a:endCxn id="174" idx="2"/>
            </p:cNvCxnSpPr>
            <p:nvPr/>
          </p:nvCxnSpPr>
          <p:spPr>
            <a:xfrm rot="5400000" flipH="1">
              <a:off x="9002405" y="4341370"/>
              <a:ext cx="604800" cy="1464600"/>
            </a:xfrm>
            <a:prstGeom prst="bentConnector3">
              <a:avLst>
                <a:gd name="adj1" fmla="val 5000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grpSp>
      <p:cxnSp>
        <p:nvCxnSpPr>
          <p:cNvPr id="178" name="Google Shape;178;p21"/>
          <p:cNvCxnSpPr>
            <a:stCxn id="169" idx="0"/>
            <a:endCxn id="171" idx="1"/>
          </p:cNvCxnSpPr>
          <p:nvPr/>
        </p:nvCxnSpPr>
        <p:spPr>
          <a:xfrm rot="10800000">
            <a:off x="513808" y="1612150"/>
            <a:ext cx="421800" cy="2437200"/>
          </a:xfrm>
          <a:prstGeom prst="straightConnector1">
            <a:avLst/>
          </a:prstGeom>
          <a:noFill/>
          <a:ln w="9525" cap="flat" cmpd="sng">
            <a:solidFill>
              <a:srgbClr val="FFFFFF"/>
            </a:solidFill>
            <a:prstDash val="dash"/>
            <a:round/>
            <a:headEnd type="none" w="med" len="med"/>
            <a:tailEnd type="none" w="med" len="med"/>
          </a:ln>
        </p:spPr>
      </p:cxnSp>
      <p:cxnSp>
        <p:nvCxnSpPr>
          <p:cNvPr id="179" name="Google Shape;179;p21"/>
          <p:cNvCxnSpPr>
            <a:stCxn id="169" idx="0"/>
            <a:endCxn id="172" idx="1"/>
          </p:cNvCxnSpPr>
          <p:nvPr/>
        </p:nvCxnSpPr>
        <p:spPr>
          <a:xfrm rot="10800000" flipH="1">
            <a:off x="935608" y="2642950"/>
            <a:ext cx="397200" cy="1406400"/>
          </a:xfrm>
          <a:prstGeom prst="straightConnector1">
            <a:avLst/>
          </a:prstGeom>
          <a:noFill/>
          <a:ln w="9525" cap="flat" cmpd="sng">
            <a:solidFill>
              <a:srgbClr val="FFFFFF"/>
            </a:solidFill>
            <a:prstDash val="dash"/>
            <a:round/>
            <a:headEnd type="none" w="med" len="med"/>
            <a:tailEnd type="none" w="med" len="med"/>
          </a:ln>
        </p:spPr>
      </p:cxnSp>
      <p:sp>
        <p:nvSpPr>
          <p:cNvPr id="180" name="Google Shape;180;p21"/>
          <p:cNvSpPr/>
          <p:nvPr/>
        </p:nvSpPr>
        <p:spPr>
          <a:xfrm>
            <a:off x="380000" y="2814775"/>
            <a:ext cx="1111200" cy="919800"/>
          </a:xfrm>
          <a:prstGeom prst="noSmoking">
            <a:avLst>
              <a:gd name="adj" fmla="val 18750"/>
            </a:avLst>
          </a:prstGeom>
          <a:solidFill>
            <a:srgbClr val="EA9999">
              <a:alpha val="86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21"/>
          <p:cNvCxnSpPr/>
          <p:nvPr/>
        </p:nvCxnSpPr>
        <p:spPr>
          <a:xfrm>
            <a:off x="311700" y="939675"/>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ctrTitle" idx="6"/>
          </p:nvPr>
        </p:nvSpPr>
        <p:spPr>
          <a:xfrm>
            <a:off x="1990050" y="199825"/>
            <a:ext cx="5163900" cy="46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1"/>
                </a:solidFill>
              </a:rPr>
              <a:t>Solution</a:t>
            </a:r>
            <a:endParaRPr>
              <a:solidFill>
                <a:schemeClr val="accent1"/>
              </a:solidFill>
            </a:endParaRPr>
          </a:p>
        </p:txBody>
      </p:sp>
      <p:sp>
        <p:nvSpPr>
          <p:cNvPr id="187" name="Google Shape;187;p22"/>
          <p:cNvSpPr txBox="1">
            <a:spLocks noGrp="1"/>
          </p:cNvSpPr>
          <p:nvPr>
            <p:ph type="subTitle" idx="2"/>
          </p:nvPr>
        </p:nvSpPr>
        <p:spPr>
          <a:xfrm>
            <a:off x="2182470" y="4293933"/>
            <a:ext cx="14052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Easy user interface to find information at glance</a:t>
            </a:r>
            <a:endParaRPr/>
          </a:p>
        </p:txBody>
      </p:sp>
      <p:sp>
        <p:nvSpPr>
          <p:cNvPr id="188" name="Google Shape;188;p22"/>
          <p:cNvSpPr txBox="1">
            <a:spLocks noGrp="1"/>
          </p:cNvSpPr>
          <p:nvPr>
            <p:ph type="subTitle" idx="1"/>
          </p:nvPr>
        </p:nvSpPr>
        <p:spPr>
          <a:xfrm>
            <a:off x="2245572" y="2106337"/>
            <a:ext cx="1203600" cy="7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A secure login verification with user groups</a:t>
            </a:r>
            <a:endParaRPr/>
          </a:p>
          <a:p>
            <a:pPr marL="0" lvl="0" indent="0" algn="ctr"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9" name="Google Shape;189;p22"/>
          <p:cNvSpPr txBox="1">
            <a:spLocks noGrp="1"/>
          </p:cNvSpPr>
          <p:nvPr>
            <p:ph type="subTitle" idx="3"/>
          </p:nvPr>
        </p:nvSpPr>
        <p:spPr>
          <a:xfrm>
            <a:off x="511531" y="4295271"/>
            <a:ext cx="1405200" cy="7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Easily filtered data graphs for users to examine</a:t>
            </a:r>
            <a:endParaRPr/>
          </a:p>
        </p:txBody>
      </p:sp>
      <p:sp>
        <p:nvSpPr>
          <p:cNvPr id="190" name="Google Shape;190;p22"/>
          <p:cNvSpPr txBox="1">
            <a:spLocks noGrp="1"/>
          </p:cNvSpPr>
          <p:nvPr>
            <p:ph type="ctrTitle"/>
          </p:nvPr>
        </p:nvSpPr>
        <p:spPr>
          <a:xfrm>
            <a:off x="2186143" y="2070825"/>
            <a:ext cx="1322400" cy="1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 LOGIN</a:t>
            </a:r>
            <a:endParaRPr/>
          </a:p>
        </p:txBody>
      </p:sp>
      <p:sp>
        <p:nvSpPr>
          <p:cNvPr id="191" name="Google Shape;191;p22"/>
          <p:cNvSpPr txBox="1">
            <a:spLocks noGrp="1"/>
          </p:cNvSpPr>
          <p:nvPr>
            <p:ph type="ctrTitle" idx="4"/>
          </p:nvPr>
        </p:nvSpPr>
        <p:spPr>
          <a:xfrm>
            <a:off x="2075458" y="4151090"/>
            <a:ext cx="1544100" cy="1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ACCESSIBILITY</a:t>
            </a:r>
            <a:endParaRPr/>
          </a:p>
        </p:txBody>
      </p:sp>
      <p:sp>
        <p:nvSpPr>
          <p:cNvPr id="192" name="Google Shape;192;p22"/>
          <p:cNvSpPr txBox="1">
            <a:spLocks noGrp="1"/>
          </p:cNvSpPr>
          <p:nvPr>
            <p:ph type="ctrTitle" idx="5"/>
          </p:nvPr>
        </p:nvSpPr>
        <p:spPr>
          <a:xfrm>
            <a:off x="442103" y="4247286"/>
            <a:ext cx="1544100" cy="14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DATA VISUALIZATION</a:t>
            </a:r>
            <a:endParaRPr/>
          </a:p>
        </p:txBody>
      </p:sp>
      <p:sp>
        <p:nvSpPr>
          <p:cNvPr id="193" name="Google Shape;193;p22"/>
          <p:cNvSpPr/>
          <p:nvPr/>
        </p:nvSpPr>
        <p:spPr>
          <a:xfrm>
            <a:off x="2530422" y="1433900"/>
            <a:ext cx="634164" cy="45019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748069" y="1518398"/>
            <a:ext cx="197719" cy="224982"/>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22"/>
          <p:cNvGrpSpPr/>
          <p:nvPr/>
        </p:nvGrpSpPr>
        <p:grpSpPr>
          <a:xfrm>
            <a:off x="1010674" y="3364483"/>
            <a:ext cx="406603" cy="328123"/>
            <a:chOff x="4294923" y="2439811"/>
            <a:chExt cx="1334436" cy="967914"/>
          </a:xfrm>
        </p:grpSpPr>
        <p:grpSp>
          <p:nvGrpSpPr>
            <p:cNvPr id="196" name="Google Shape;196;p22"/>
            <p:cNvGrpSpPr/>
            <p:nvPr/>
          </p:nvGrpSpPr>
          <p:grpSpPr>
            <a:xfrm>
              <a:off x="4960455" y="2469658"/>
              <a:ext cx="668904" cy="885524"/>
              <a:chOff x="4960455" y="2469658"/>
              <a:chExt cx="668904" cy="885524"/>
            </a:xfrm>
          </p:grpSpPr>
          <p:sp>
            <p:nvSpPr>
              <p:cNvPr id="197" name="Google Shape;197;p2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22"/>
            <p:cNvGrpSpPr/>
            <p:nvPr/>
          </p:nvGrpSpPr>
          <p:grpSpPr>
            <a:xfrm>
              <a:off x="4294923" y="2469658"/>
              <a:ext cx="668951" cy="885524"/>
              <a:chOff x="4294923" y="2469658"/>
              <a:chExt cx="668951" cy="885524"/>
            </a:xfrm>
          </p:grpSpPr>
          <p:sp>
            <p:nvSpPr>
              <p:cNvPr id="204" name="Google Shape;204;p2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2"/>
            <p:cNvSpPr/>
            <p:nvPr/>
          </p:nvSpPr>
          <p:spPr>
            <a:xfrm>
              <a:off x="4963437" y="2439811"/>
              <a:ext cx="16" cy="967914"/>
            </a:xfrm>
            <a:custGeom>
              <a:avLst/>
              <a:gdLst/>
              <a:ahLst/>
              <a:cxnLst/>
              <a:rect l="l" t="t" r="r" b="b"/>
              <a:pathLst>
                <a:path w="1" h="62006" fill="none" extrusionOk="0">
                  <a:moveTo>
                    <a:pt x="1" y="0"/>
                  </a:moveTo>
                  <a:lnTo>
                    <a:pt x="1" y="62006"/>
                  </a:lnTo>
                </a:path>
              </a:pathLst>
            </a:custGeom>
            <a:solidFill>
              <a:schemeClr val="accent3"/>
            </a:solid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2"/>
          <p:cNvSpPr/>
          <p:nvPr/>
        </p:nvSpPr>
        <p:spPr>
          <a:xfrm>
            <a:off x="843999" y="3274515"/>
            <a:ext cx="739946" cy="607975"/>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22"/>
          <p:cNvGrpSpPr/>
          <p:nvPr/>
        </p:nvGrpSpPr>
        <p:grpSpPr>
          <a:xfrm>
            <a:off x="1114550" y="1509460"/>
            <a:ext cx="335159" cy="238298"/>
            <a:chOff x="-62890750" y="3747425"/>
            <a:chExt cx="330825" cy="317900"/>
          </a:xfrm>
        </p:grpSpPr>
        <p:sp>
          <p:nvSpPr>
            <p:cNvPr id="213" name="Google Shape;213;p2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2"/>
          <p:cNvSpPr/>
          <p:nvPr/>
        </p:nvSpPr>
        <p:spPr>
          <a:xfrm>
            <a:off x="965226" y="1431638"/>
            <a:ext cx="634164" cy="45019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txBox="1">
            <a:spLocks noGrp="1"/>
          </p:cNvSpPr>
          <p:nvPr>
            <p:ph type="subTitle" idx="1"/>
          </p:nvPr>
        </p:nvSpPr>
        <p:spPr>
          <a:xfrm>
            <a:off x="368438" y="2140198"/>
            <a:ext cx="1691400" cy="7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Data retrieval, normalization, and storing </a:t>
            </a:r>
            <a:endParaRPr/>
          </a:p>
        </p:txBody>
      </p:sp>
      <p:sp>
        <p:nvSpPr>
          <p:cNvPr id="229" name="Google Shape;229;p22"/>
          <p:cNvSpPr txBox="1">
            <a:spLocks noGrp="1"/>
          </p:cNvSpPr>
          <p:nvPr>
            <p:ph type="ctrTitle"/>
          </p:nvPr>
        </p:nvSpPr>
        <p:spPr>
          <a:xfrm>
            <a:off x="368443" y="2097718"/>
            <a:ext cx="1817700" cy="1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DATA RETRIEVAL </a:t>
            </a:r>
            <a:endParaRPr/>
          </a:p>
        </p:txBody>
      </p:sp>
      <p:grpSp>
        <p:nvGrpSpPr>
          <p:cNvPr id="230" name="Google Shape;230;p22"/>
          <p:cNvGrpSpPr/>
          <p:nvPr/>
        </p:nvGrpSpPr>
        <p:grpSpPr>
          <a:xfrm>
            <a:off x="2711974" y="3362321"/>
            <a:ext cx="345932" cy="326592"/>
            <a:chOff x="583100" y="3982600"/>
            <a:chExt cx="296175" cy="296175"/>
          </a:xfrm>
        </p:grpSpPr>
        <p:sp>
          <p:nvSpPr>
            <p:cNvPr id="231" name="Google Shape;231;p2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22"/>
          <p:cNvSpPr/>
          <p:nvPr/>
        </p:nvSpPr>
        <p:spPr>
          <a:xfrm>
            <a:off x="2515017" y="3274502"/>
            <a:ext cx="739946" cy="605352"/>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240" name="Google Shape;240;p22"/>
          <p:cNvSpPr/>
          <p:nvPr/>
        </p:nvSpPr>
        <p:spPr>
          <a:xfrm>
            <a:off x="4352725" y="3885676"/>
            <a:ext cx="1493100" cy="4638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Students</a:t>
            </a:r>
            <a:endParaRPr b="1">
              <a:solidFill>
                <a:schemeClr val="dk1"/>
              </a:solidFill>
              <a:latin typeface="Roboto"/>
              <a:ea typeface="Roboto"/>
              <a:cs typeface="Roboto"/>
              <a:sym typeface="Roboto"/>
            </a:endParaRPr>
          </a:p>
        </p:txBody>
      </p:sp>
      <p:cxnSp>
        <p:nvCxnSpPr>
          <p:cNvPr id="241" name="Google Shape;241;p22"/>
          <p:cNvCxnSpPr>
            <a:stCxn id="240" idx="0"/>
            <a:endCxn id="242" idx="1"/>
          </p:cNvCxnSpPr>
          <p:nvPr/>
        </p:nvCxnSpPr>
        <p:spPr>
          <a:xfrm rot="10800000">
            <a:off x="4852075" y="1347376"/>
            <a:ext cx="247200" cy="2538300"/>
          </a:xfrm>
          <a:prstGeom prst="straightConnector1">
            <a:avLst/>
          </a:prstGeom>
          <a:noFill/>
          <a:ln w="9525" cap="flat" cmpd="sng">
            <a:solidFill>
              <a:srgbClr val="F2F2F2"/>
            </a:solidFill>
            <a:prstDash val="solid"/>
            <a:round/>
            <a:headEnd type="none" w="med" len="med"/>
            <a:tailEnd type="none" w="med" len="med"/>
          </a:ln>
        </p:spPr>
      </p:cxnSp>
      <p:cxnSp>
        <p:nvCxnSpPr>
          <p:cNvPr id="243" name="Google Shape;243;p22"/>
          <p:cNvCxnSpPr>
            <a:stCxn id="240" idx="0"/>
            <a:endCxn id="244" idx="1"/>
          </p:cNvCxnSpPr>
          <p:nvPr/>
        </p:nvCxnSpPr>
        <p:spPr>
          <a:xfrm rot="10800000" flipH="1">
            <a:off x="5099275" y="2378476"/>
            <a:ext cx="571500" cy="1507200"/>
          </a:xfrm>
          <a:prstGeom prst="straightConnector1">
            <a:avLst/>
          </a:prstGeom>
          <a:noFill/>
          <a:ln w="9525" cap="flat" cmpd="sng">
            <a:solidFill>
              <a:schemeClr val="lt1"/>
            </a:solidFill>
            <a:prstDash val="solid"/>
            <a:round/>
            <a:headEnd type="none" w="med" len="med"/>
            <a:tailEnd type="none" w="med" len="med"/>
          </a:ln>
        </p:spPr>
      </p:cxnSp>
      <p:sp>
        <p:nvSpPr>
          <p:cNvPr id="245" name="Google Shape;245;p22"/>
          <p:cNvSpPr txBox="1"/>
          <p:nvPr/>
        </p:nvSpPr>
        <p:spPr>
          <a:xfrm>
            <a:off x="286375" y="769363"/>
            <a:ext cx="3461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700" u="sng">
                <a:solidFill>
                  <a:schemeClr val="lt1"/>
                </a:solidFill>
                <a:latin typeface="Roboto Light"/>
                <a:ea typeface="Roboto Light"/>
                <a:cs typeface="Roboto Light"/>
                <a:sym typeface="Roboto Light"/>
              </a:rPr>
              <a:t>Web Application</a:t>
            </a:r>
            <a:endParaRPr sz="1700" u="sng">
              <a:solidFill>
                <a:schemeClr val="lt1"/>
              </a:solidFill>
              <a:latin typeface="Roboto Light"/>
              <a:ea typeface="Roboto Light"/>
              <a:cs typeface="Roboto Light"/>
              <a:sym typeface="Roboto Light"/>
            </a:endParaRPr>
          </a:p>
        </p:txBody>
      </p:sp>
      <p:grpSp>
        <p:nvGrpSpPr>
          <p:cNvPr id="246" name="Google Shape;246;p22"/>
          <p:cNvGrpSpPr/>
          <p:nvPr/>
        </p:nvGrpSpPr>
        <p:grpSpPr>
          <a:xfrm>
            <a:off x="4852070" y="1109962"/>
            <a:ext cx="3719214" cy="3528396"/>
            <a:chOff x="3802948" y="2529304"/>
            <a:chExt cx="7695457" cy="3289266"/>
          </a:xfrm>
        </p:grpSpPr>
        <p:sp>
          <p:nvSpPr>
            <p:cNvPr id="242" name="Google Shape;242;p22"/>
            <p:cNvSpPr/>
            <p:nvPr/>
          </p:nvSpPr>
          <p:spPr>
            <a:xfrm>
              <a:off x="3802948" y="2529304"/>
              <a:ext cx="2922600" cy="442500"/>
            </a:xfrm>
            <a:prstGeom prst="roundRect">
              <a:avLst>
                <a:gd name="adj" fmla="val 50000"/>
              </a:avLst>
            </a:prstGeom>
            <a:solidFill>
              <a:srgbClr val="29F7C8">
                <a:alpha val="849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Dean</a:t>
              </a:r>
              <a:endParaRPr b="1">
                <a:solidFill>
                  <a:schemeClr val="dk1"/>
                </a:solidFill>
                <a:latin typeface="Roboto"/>
                <a:ea typeface="Roboto"/>
                <a:cs typeface="Roboto"/>
                <a:sym typeface="Roboto"/>
              </a:endParaRPr>
            </a:p>
          </p:txBody>
        </p:sp>
        <p:sp>
          <p:nvSpPr>
            <p:cNvPr id="244" name="Google Shape;244;p22"/>
            <p:cNvSpPr/>
            <p:nvPr/>
          </p:nvSpPr>
          <p:spPr>
            <a:xfrm>
              <a:off x="5497144" y="3428974"/>
              <a:ext cx="3322500" cy="565500"/>
            </a:xfrm>
            <a:prstGeom prst="roundRect">
              <a:avLst>
                <a:gd name="adj" fmla="val 50000"/>
              </a:avLst>
            </a:prstGeom>
            <a:solidFill>
              <a:srgbClr val="869FB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chemeClr val="dk1"/>
                  </a:solidFill>
                  <a:latin typeface="Roboto"/>
                  <a:ea typeface="Roboto"/>
                  <a:cs typeface="Roboto"/>
                  <a:sym typeface="Roboto"/>
                </a:rPr>
                <a:t>Career Development Director</a:t>
              </a:r>
              <a:endParaRPr sz="1300" b="1">
                <a:solidFill>
                  <a:schemeClr val="dk1"/>
                </a:solidFill>
                <a:latin typeface="Roboto"/>
                <a:ea typeface="Roboto"/>
                <a:cs typeface="Roboto"/>
                <a:sym typeface="Roboto"/>
              </a:endParaRPr>
            </a:p>
          </p:txBody>
        </p:sp>
        <p:sp>
          <p:nvSpPr>
            <p:cNvPr id="247" name="Google Shape;247;p22"/>
            <p:cNvSpPr/>
            <p:nvPr/>
          </p:nvSpPr>
          <p:spPr>
            <a:xfrm>
              <a:off x="8575805" y="5376070"/>
              <a:ext cx="2922600" cy="442500"/>
            </a:xfrm>
            <a:prstGeom prst="roundRect">
              <a:avLst>
                <a:gd name="adj" fmla="val 50000"/>
              </a:avLst>
            </a:prstGeom>
            <a:solidFill>
              <a:srgbClr val="CFD9E0"/>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Faculty</a:t>
              </a:r>
              <a:endParaRPr b="1">
                <a:solidFill>
                  <a:schemeClr val="dk1"/>
                </a:solidFill>
                <a:latin typeface="Roboto"/>
                <a:ea typeface="Roboto"/>
                <a:cs typeface="Roboto"/>
                <a:sym typeface="Roboto"/>
              </a:endParaRPr>
            </a:p>
          </p:txBody>
        </p:sp>
        <p:sp>
          <p:nvSpPr>
            <p:cNvPr id="248" name="Google Shape;248;p22"/>
            <p:cNvSpPr/>
            <p:nvPr/>
          </p:nvSpPr>
          <p:spPr>
            <a:xfrm>
              <a:off x="7111338" y="4328689"/>
              <a:ext cx="2922600" cy="442500"/>
            </a:xfrm>
            <a:prstGeom prst="roundRect">
              <a:avLst>
                <a:gd name="adj" fmla="val 50000"/>
              </a:avLst>
            </a:prstGeom>
            <a:solidFill>
              <a:srgbClr val="AADDF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Chairman</a:t>
              </a:r>
              <a:endParaRPr b="1">
                <a:solidFill>
                  <a:schemeClr val="dk1"/>
                </a:solidFill>
                <a:latin typeface="Roboto"/>
                <a:ea typeface="Roboto"/>
                <a:cs typeface="Roboto"/>
                <a:sym typeface="Roboto"/>
              </a:endParaRPr>
            </a:p>
          </p:txBody>
        </p:sp>
        <p:cxnSp>
          <p:nvCxnSpPr>
            <p:cNvPr id="249" name="Google Shape;249;p22"/>
            <p:cNvCxnSpPr>
              <a:stCxn id="242" idx="2"/>
              <a:endCxn id="244" idx="0"/>
            </p:cNvCxnSpPr>
            <p:nvPr/>
          </p:nvCxnSpPr>
          <p:spPr>
            <a:xfrm rot="-5400000" flipH="1">
              <a:off x="5982748" y="2253304"/>
              <a:ext cx="457200" cy="1894200"/>
            </a:xfrm>
            <a:prstGeom prst="bentConnector3">
              <a:avLst>
                <a:gd name="adj1" fmla="val 4999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250" name="Google Shape;250;p22"/>
            <p:cNvCxnSpPr>
              <a:stCxn id="244" idx="2"/>
              <a:endCxn id="248" idx="0"/>
            </p:cNvCxnSpPr>
            <p:nvPr/>
          </p:nvCxnSpPr>
          <p:spPr>
            <a:xfrm rot="-5400000" flipH="1">
              <a:off x="7698394" y="3454474"/>
              <a:ext cx="334200" cy="1414200"/>
            </a:xfrm>
            <a:prstGeom prst="bentConnector3">
              <a:avLst>
                <a:gd name="adj1" fmla="val 50002"/>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251" name="Google Shape;251;p22"/>
            <p:cNvCxnSpPr>
              <a:stCxn id="247" idx="0"/>
              <a:endCxn id="248" idx="2"/>
            </p:cNvCxnSpPr>
            <p:nvPr/>
          </p:nvCxnSpPr>
          <p:spPr>
            <a:xfrm rot="5400000" flipH="1">
              <a:off x="9002405" y="4341370"/>
              <a:ext cx="604800" cy="1464600"/>
            </a:xfrm>
            <a:prstGeom prst="bentConnector3">
              <a:avLst>
                <a:gd name="adj1" fmla="val 5000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grpSp>
      <p:cxnSp>
        <p:nvCxnSpPr>
          <p:cNvPr id="252" name="Google Shape;252;p22"/>
          <p:cNvCxnSpPr/>
          <p:nvPr/>
        </p:nvCxnSpPr>
        <p:spPr>
          <a:xfrm>
            <a:off x="423825" y="663625"/>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Key User Requirements Reminder</a:t>
            </a:r>
            <a:endParaRPr/>
          </a:p>
        </p:txBody>
      </p:sp>
      <p:sp>
        <p:nvSpPr>
          <p:cNvPr id="258" name="Google Shape;258;p23"/>
          <p:cNvSpPr txBox="1">
            <a:spLocks noGrp="1"/>
          </p:cNvSpPr>
          <p:nvPr>
            <p:ph type="subTitle" idx="1"/>
          </p:nvPr>
        </p:nvSpPr>
        <p:spPr>
          <a:xfrm>
            <a:off x="6352400" y="3712775"/>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Visualize and filter stored student data for analysis</a:t>
            </a:r>
            <a:endParaRPr>
              <a:solidFill>
                <a:schemeClr val="accent1"/>
              </a:solidFill>
            </a:endParaRPr>
          </a:p>
        </p:txBody>
      </p:sp>
      <p:sp>
        <p:nvSpPr>
          <p:cNvPr id="259" name="Google Shape;259;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02</a:t>
            </a:r>
            <a:endParaRPr>
              <a:solidFill>
                <a:schemeClr val="accent1"/>
              </a:solidFill>
            </a:endParaRPr>
          </a:p>
        </p:txBody>
      </p:sp>
      <p:sp>
        <p:nvSpPr>
          <p:cNvPr id="260" name="Google Shape;260;p23"/>
          <p:cNvSpPr txBox="1">
            <a:spLocks noGrp="1"/>
          </p:cNvSpPr>
          <p:nvPr>
            <p:ph type="subTitle" idx="3"/>
          </p:nvPr>
        </p:nvSpPr>
        <p:spPr>
          <a:xfrm>
            <a:off x="830075" y="2121575"/>
            <a:ext cx="18894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Only provide access for authorized users</a:t>
            </a:r>
            <a:endParaRPr>
              <a:solidFill>
                <a:schemeClr val="accent1"/>
              </a:solidFill>
            </a:endParaRPr>
          </a:p>
        </p:txBody>
      </p:sp>
      <p:sp>
        <p:nvSpPr>
          <p:cNvPr id="261" name="Google Shape;261;p23"/>
          <p:cNvSpPr txBox="1">
            <a:spLocks noGrp="1"/>
          </p:cNvSpPr>
          <p:nvPr>
            <p:ph type="title" idx="4"/>
          </p:nvPr>
        </p:nvSpPr>
        <p:spPr>
          <a:xfrm>
            <a:off x="5167113" y="34287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62" name="Google Shape;262;p23"/>
          <p:cNvSpPr txBox="1">
            <a:spLocks noGrp="1"/>
          </p:cNvSpPr>
          <p:nvPr>
            <p:ph type="subTitle" idx="7"/>
          </p:nvPr>
        </p:nvSpPr>
        <p:spPr>
          <a:xfrm>
            <a:off x="6392050" y="2121588"/>
            <a:ext cx="20100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accent1"/>
                </a:solidFill>
              </a:rPr>
              <a:t>Efficiently grab and store fetch Student data from Linkedin, and imported CSVs</a:t>
            </a:r>
            <a:endParaRPr>
              <a:solidFill>
                <a:schemeClr val="accent1"/>
              </a:solidFill>
            </a:endParaRPr>
          </a:p>
        </p:txBody>
      </p:sp>
      <p:sp>
        <p:nvSpPr>
          <p:cNvPr id="263" name="Google Shape;263;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64" name="Google Shape;264;p23"/>
          <p:cNvSpPr txBox="1">
            <a:spLocks noGrp="1"/>
          </p:cNvSpPr>
          <p:nvPr>
            <p:ph type="subTitle" idx="9"/>
          </p:nvPr>
        </p:nvSpPr>
        <p:spPr>
          <a:xfrm>
            <a:off x="725738" y="3625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Unique profiles for each stored student that shows notable professional milestones</a:t>
            </a:r>
            <a:endParaRPr>
              <a:solidFill>
                <a:schemeClr val="accent1"/>
              </a:solidFill>
            </a:endParaRPr>
          </a:p>
        </p:txBody>
      </p:sp>
      <p:sp>
        <p:nvSpPr>
          <p:cNvPr id="265" name="Google Shape;265;p23"/>
          <p:cNvSpPr txBox="1">
            <a:spLocks noGrp="1"/>
          </p:cNvSpPr>
          <p:nvPr>
            <p:ph type="title" idx="13"/>
          </p:nvPr>
        </p:nvSpPr>
        <p:spPr>
          <a:xfrm>
            <a:off x="2827563" y="3376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66" name="Google Shape;266;p23"/>
          <p:cNvSpPr txBox="1">
            <a:spLocks noGrp="1"/>
          </p:cNvSpPr>
          <p:nvPr>
            <p:ph type="ctrTitle" idx="16"/>
          </p:nvPr>
        </p:nvSpPr>
        <p:spPr>
          <a:xfrm>
            <a:off x="6359038" y="20284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Efficient Student </a:t>
            </a:r>
            <a:endParaRPr/>
          </a:p>
          <a:p>
            <a:pPr marL="0" lvl="0" indent="0" algn="l" rtl="0">
              <a:spcBef>
                <a:spcPts val="0"/>
              </a:spcBef>
              <a:spcAft>
                <a:spcPts val="0"/>
              </a:spcAft>
              <a:buNone/>
            </a:pPr>
            <a:r>
              <a:rPr lang="es"/>
              <a:t>Data Fetcher</a:t>
            </a:r>
            <a:endParaRPr/>
          </a:p>
        </p:txBody>
      </p:sp>
      <p:sp>
        <p:nvSpPr>
          <p:cNvPr id="267" name="Google Shape;267;p23"/>
          <p:cNvSpPr txBox="1">
            <a:spLocks noGrp="1"/>
          </p:cNvSpPr>
          <p:nvPr>
            <p:ph type="ctrTitle" idx="17"/>
          </p:nvPr>
        </p:nvSpPr>
        <p:spPr>
          <a:xfrm>
            <a:off x="643475" y="3553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Searchable</a:t>
            </a:r>
            <a:endParaRPr/>
          </a:p>
          <a:p>
            <a:pPr marL="0" lvl="0" indent="0" algn="r" rtl="0">
              <a:spcBef>
                <a:spcPts val="0"/>
              </a:spcBef>
              <a:spcAft>
                <a:spcPts val="0"/>
              </a:spcAft>
              <a:buClr>
                <a:schemeClr val="dk1"/>
              </a:buClr>
              <a:buSzPts val="1100"/>
              <a:buFont typeface="Arial"/>
              <a:buNone/>
            </a:pPr>
            <a:r>
              <a:rPr lang="es"/>
              <a:t> Student Profiles</a:t>
            </a:r>
            <a:endParaRPr/>
          </a:p>
        </p:txBody>
      </p:sp>
      <p:sp>
        <p:nvSpPr>
          <p:cNvPr id="268" name="Google Shape;268;p23"/>
          <p:cNvSpPr txBox="1">
            <a:spLocks noGrp="1"/>
          </p:cNvSpPr>
          <p:nvPr>
            <p:ph type="ctrTitle" idx="19"/>
          </p:nvPr>
        </p:nvSpPr>
        <p:spPr>
          <a:xfrm>
            <a:off x="6365688" y="36057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Data Visualization</a:t>
            </a:r>
            <a:endParaRPr/>
          </a:p>
        </p:txBody>
      </p:sp>
      <p:sp>
        <p:nvSpPr>
          <p:cNvPr id="269" name="Google Shape;269;p23"/>
          <p:cNvSpPr txBox="1">
            <a:spLocks noGrp="1"/>
          </p:cNvSpPr>
          <p:nvPr>
            <p:ph type="ctrTitle" idx="20"/>
          </p:nvPr>
        </p:nvSpPr>
        <p:spPr>
          <a:xfrm>
            <a:off x="692738" y="202842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User Authentication</a:t>
            </a:r>
            <a:endParaRPr/>
          </a:p>
        </p:txBody>
      </p:sp>
      <p:grpSp>
        <p:nvGrpSpPr>
          <p:cNvPr id="270" name="Google Shape;270;p23"/>
          <p:cNvGrpSpPr/>
          <p:nvPr/>
        </p:nvGrpSpPr>
        <p:grpSpPr>
          <a:xfrm>
            <a:off x="5214381" y="2031150"/>
            <a:ext cx="428915" cy="426116"/>
            <a:chOff x="6226275" y="3911538"/>
            <a:chExt cx="900325" cy="894450"/>
          </a:xfrm>
        </p:grpSpPr>
        <p:sp>
          <p:nvSpPr>
            <p:cNvPr id="271" name="Google Shape;271;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3"/>
          <p:cNvSpPr/>
          <p:nvPr/>
        </p:nvSpPr>
        <p:spPr>
          <a:xfrm>
            <a:off x="3461106" y="35391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3"/>
          <p:cNvGrpSpPr/>
          <p:nvPr/>
        </p:nvGrpSpPr>
        <p:grpSpPr>
          <a:xfrm>
            <a:off x="3459095" y="2028414"/>
            <a:ext cx="432964" cy="431586"/>
            <a:chOff x="5812000" y="2553488"/>
            <a:chExt cx="769850" cy="767400"/>
          </a:xfrm>
        </p:grpSpPr>
        <p:sp>
          <p:nvSpPr>
            <p:cNvPr id="281" name="Google Shape;281;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3"/>
          <p:cNvSpPr/>
          <p:nvPr/>
        </p:nvSpPr>
        <p:spPr>
          <a:xfrm>
            <a:off x="5190750" y="3612581"/>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88" name="Google Shape;288;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89" name="Google Shape;28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a:t>
            </a:fld>
            <a:endParaRPr/>
          </a:p>
        </p:txBody>
      </p:sp>
      <p:sp>
        <p:nvSpPr>
          <p:cNvPr id="290" name="Google Shape;290;p23"/>
          <p:cNvSpPr txBox="1"/>
          <p:nvPr/>
        </p:nvSpPr>
        <p:spPr>
          <a:xfrm>
            <a:off x="-1741050" y="11375"/>
            <a:ext cx="6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4"/>
          <p:cNvSpPr txBox="1">
            <a:spLocks noGrp="1"/>
          </p:cNvSpPr>
          <p:nvPr>
            <p:ph type="ctrTitle"/>
          </p:nvPr>
        </p:nvSpPr>
        <p:spPr>
          <a:xfrm>
            <a:off x="6399750" y="2821700"/>
            <a:ext cx="2333100" cy="2589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Font typeface="Roboto"/>
              <a:buChar char="●"/>
            </a:pPr>
            <a:r>
              <a:rPr lang="es" sz="1400">
                <a:latin typeface="Roboto"/>
                <a:ea typeface="Roboto"/>
                <a:cs typeface="Roboto"/>
                <a:sym typeface="Roboto"/>
              </a:rPr>
              <a:t>Data Visualization</a:t>
            </a:r>
            <a:endParaRPr sz="1400">
              <a:latin typeface="Roboto"/>
              <a:ea typeface="Roboto"/>
              <a:cs typeface="Roboto"/>
              <a:sym typeface="Roboto"/>
            </a:endParaRPr>
          </a:p>
          <a:p>
            <a:pPr marL="457200" lvl="0" indent="-304800" algn="l" rtl="0">
              <a:spcBef>
                <a:spcPts val="0"/>
              </a:spcBef>
              <a:spcAft>
                <a:spcPts val="0"/>
              </a:spcAft>
              <a:buSzPts val="1200"/>
              <a:buFont typeface="Roboto"/>
              <a:buChar char="●"/>
            </a:pPr>
            <a:r>
              <a:rPr lang="es" sz="1400">
                <a:latin typeface="Roboto"/>
                <a:ea typeface="Roboto"/>
                <a:cs typeface="Roboto"/>
                <a:sym typeface="Roboto"/>
              </a:rPr>
              <a:t>Accessibility</a:t>
            </a:r>
            <a:r>
              <a:rPr lang="es" sz="1200">
                <a:latin typeface="Roboto"/>
                <a:ea typeface="Roboto"/>
                <a:cs typeface="Roboto"/>
                <a:sym typeface="Roboto"/>
              </a:rPr>
              <a:t> </a:t>
            </a:r>
            <a:endParaRPr sz="1200">
              <a:latin typeface="Roboto"/>
              <a:ea typeface="Roboto"/>
              <a:cs typeface="Roboto"/>
              <a:sym typeface="Roboto"/>
            </a:endParaRPr>
          </a:p>
        </p:txBody>
      </p:sp>
      <p:sp>
        <p:nvSpPr>
          <p:cNvPr id="296" name="Google Shape;296;p24"/>
          <p:cNvSpPr txBox="1">
            <a:spLocks noGrp="1"/>
          </p:cNvSpPr>
          <p:nvPr>
            <p:ph type="title" idx="4"/>
          </p:nvPr>
        </p:nvSpPr>
        <p:spPr>
          <a:xfrm>
            <a:off x="6399750" y="1997963"/>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a:solidFill>
                  <a:schemeClr val="accent1"/>
                </a:solidFill>
              </a:rPr>
              <a:t>Front Web Application</a:t>
            </a:r>
            <a:endParaRPr sz="1700">
              <a:solidFill>
                <a:schemeClr val="accent1"/>
              </a:solidFill>
            </a:endParaRPr>
          </a:p>
        </p:txBody>
      </p:sp>
      <p:sp>
        <p:nvSpPr>
          <p:cNvPr id="297" name="Google Shape;297;p24"/>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Architecture</a:t>
            </a:r>
            <a:endParaRPr/>
          </a:p>
        </p:txBody>
      </p:sp>
      <p:sp>
        <p:nvSpPr>
          <p:cNvPr id="298" name="Google Shape;29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7</a:t>
            </a:fld>
            <a:endParaRPr/>
          </a:p>
        </p:txBody>
      </p:sp>
      <p:pic>
        <p:nvPicPr>
          <p:cNvPr id="299" name="Google Shape;299;p24"/>
          <p:cNvPicPr preferRelativeResize="0"/>
          <p:nvPr/>
        </p:nvPicPr>
        <p:blipFill rotWithShape="1">
          <a:blip r:embed="rId3">
            <a:alphaModFix/>
          </a:blip>
          <a:srcRect b="4680"/>
          <a:stretch/>
        </p:blipFill>
        <p:spPr>
          <a:xfrm>
            <a:off x="311700" y="1527650"/>
            <a:ext cx="5953100" cy="3053375"/>
          </a:xfrm>
          <a:prstGeom prst="rect">
            <a:avLst/>
          </a:prstGeom>
          <a:noFill/>
          <a:ln>
            <a:noFill/>
          </a:ln>
        </p:spPr>
      </p:pic>
      <p:cxnSp>
        <p:nvCxnSpPr>
          <p:cNvPr id="300" name="Google Shape;300;p2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01" name="Google Shape;301;p24"/>
          <p:cNvSpPr txBox="1">
            <a:spLocks noGrp="1"/>
          </p:cNvSpPr>
          <p:nvPr>
            <p:ph type="ctrTitle"/>
          </p:nvPr>
        </p:nvSpPr>
        <p:spPr>
          <a:xfrm>
            <a:off x="6399750" y="3744125"/>
            <a:ext cx="2333100" cy="2589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Font typeface="Roboto"/>
              <a:buChar char="●"/>
            </a:pPr>
            <a:r>
              <a:rPr lang="es" sz="1400">
                <a:latin typeface="Roboto"/>
                <a:ea typeface="Roboto"/>
                <a:cs typeface="Roboto"/>
                <a:sym typeface="Roboto"/>
              </a:rPr>
              <a:t>Data Retrieval </a:t>
            </a:r>
            <a:endParaRPr sz="1400">
              <a:latin typeface="Roboto"/>
              <a:ea typeface="Roboto"/>
              <a:cs typeface="Roboto"/>
              <a:sym typeface="Roboto"/>
            </a:endParaRPr>
          </a:p>
          <a:p>
            <a:pPr marL="457200" lvl="0" indent="-317500" algn="l" rtl="0">
              <a:spcBef>
                <a:spcPts val="0"/>
              </a:spcBef>
              <a:spcAft>
                <a:spcPts val="0"/>
              </a:spcAft>
              <a:buSzPts val="1400"/>
              <a:buFont typeface="Roboto"/>
              <a:buChar char="●"/>
            </a:pPr>
            <a:r>
              <a:rPr lang="es" sz="1400">
                <a:latin typeface="Roboto"/>
                <a:ea typeface="Roboto"/>
                <a:cs typeface="Roboto"/>
                <a:sym typeface="Roboto"/>
              </a:rPr>
              <a:t>Secure Login</a:t>
            </a:r>
            <a:endParaRPr sz="1400">
              <a:latin typeface="Roboto"/>
              <a:ea typeface="Roboto"/>
              <a:cs typeface="Roboto"/>
              <a:sym typeface="Roboto"/>
            </a:endParaRPr>
          </a:p>
        </p:txBody>
      </p:sp>
      <p:sp>
        <p:nvSpPr>
          <p:cNvPr id="302" name="Google Shape;302;p24"/>
          <p:cNvSpPr txBox="1">
            <a:spLocks noGrp="1"/>
          </p:cNvSpPr>
          <p:nvPr>
            <p:ph type="title" idx="4"/>
          </p:nvPr>
        </p:nvSpPr>
        <p:spPr>
          <a:xfrm>
            <a:off x="6436750" y="2913013"/>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a:solidFill>
                  <a:schemeClr val="accent1"/>
                </a:solidFill>
              </a:rPr>
              <a:t>Back End System</a:t>
            </a:r>
            <a:endParaRPr sz="17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ctrTitle" idx="7"/>
          </p:nvPr>
        </p:nvSpPr>
        <p:spPr>
          <a:xfrm>
            <a:off x="312651" y="643955"/>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Prototype Review</a:t>
            </a:r>
            <a:endParaRPr dirty="0"/>
          </a:p>
        </p:txBody>
      </p:sp>
      <p:sp>
        <p:nvSpPr>
          <p:cNvPr id="308" name="Google Shape;30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8</a:t>
            </a:fld>
            <a:endParaRPr/>
          </a:p>
        </p:txBody>
      </p:sp>
      <p:cxnSp>
        <p:nvCxnSpPr>
          <p:cNvPr id="309" name="Google Shape;309;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366;p26">
            <a:extLst>
              <a:ext uri="{FF2B5EF4-FFF2-40B4-BE49-F238E27FC236}">
                <a16:creationId xmlns:a16="http://schemas.microsoft.com/office/drawing/2014/main" id="{6DF4CA30-A061-4D5B-A4D5-4A6110C32B43}"/>
              </a:ext>
            </a:extLst>
          </p:cNvPr>
          <p:cNvSpPr/>
          <p:nvPr/>
        </p:nvSpPr>
        <p:spPr>
          <a:xfrm>
            <a:off x="3599546" y="14713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0" name="Google Shape;367;p26">
            <a:extLst>
              <a:ext uri="{FF2B5EF4-FFF2-40B4-BE49-F238E27FC236}">
                <a16:creationId xmlns:a16="http://schemas.microsoft.com/office/drawing/2014/main" id="{7F9F20C9-565E-4F57-893A-EF243B2682A9}"/>
              </a:ext>
            </a:extLst>
          </p:cNvPr>
          <p:cNvSpPr/>
          <p:nvPr/>
        </p:nvSpPr>
        <p:spPr>
          <a:xfrm>
            <a:off x="3063946" y="1449938"/>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1" name="Google Shape;368;p26">
            <a:extLst>
              <a:ext uri="{FF2B5EF4-FFF2-40B4-BE49-F238E27FC236}">
                <a16:creationId xmlns:a16="http://schemas.microsoft.com/office/drawing/2014/main" id="{5354D564-B827-412E-8A90-84CA50694BBC}"/>
              </a:ext>
            </a:extLst>
          </p:cNvPr>
          <p:cNvSpPr/>
          <p:nvPr/>
        </p:nvSpPr>
        <p:spPr>
          <a:xfrm>
            <a:off x="3177234" y="15637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 name="Google Shape;369;p26">
            <a:extLst>
              <a:ext uri="{FF2B5EF4-FFF2-40B4-BE49-F238E27FC236}">
                <a16:creationId xmlns:a16="http://schemas.microsoft.com/office/drawing/2014/main" id="{5853D834-6F64-4DC6-91FA-7F40F7C18DD2}"/>
              </a:ext>
            </a:extLst>
          </p:cNvPr>
          <p:cNvSpPr txBox="1"/>
          <p:nvPr/>
        </p:nvSpPr>
        <p:spPr>
          <a:xfrm>
            <a:off x="4073871" y="1467725"/>
            <a:ext cx="12810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s" dirty="0">
                <a:solidFill>
                  <a:schemeClr val="dk1"/>
                </a:solidFill>
                <a:latin typeface="Roboto Light"/>
                <a:ea typeface="Roboto Light"/>
                <a:cs typeface="Roboto Light"/>
                <a:sym typeface="Roboto Light"/>
              </a:rPr>
              <a:t>User Login</a:t>
            </a:r>
            <a:endParaRPr dirty="0">
              <a:solidFill>
                <a:schemeClr val="dk1"/>
              </a:solidFill>
              <a:latin typeface="Roboto Light"/>
              <a:ea typeface="Roboto Light"/>
              <a:cs typeface="Roboto Light"/>
              <a:sym typeface="Roboto Light"/>
            </a:endParaRPr>
          </a:p>
        </p:txBody>
      </p:sp>
      <p:grpSp>
        <p:nvGrpSpPr>
          <p:cNvPr id="6" name="Group 5">
            <a:extLst>
              <a:ext uri="{FF2B5EF4-FFF2-40B4-BE49-F238E27FC236}">
                <a16:creationId xmlns:a16="http://schemas.microsoft.com/office/drawing/2014/main" id="{3F134A07-4E56-4AB6-B201-CBCE375D542E}"/>
              </a:ext>
            </a:extLst>
          </p:cNvPr>
          <p:cNvGrpSpPr/>
          <p:nvPr/>
        </p:nvGrpSpPr>
        <p:grpSpPr>
          <a:xfrm>
            <a:off x="526351" y="3357165"/>
            <a:ext cx="2862100" cy="423900"/>
            <a:chOff x="2014875" y="2411963"/>
            <a:chExt cx="2862100" cy="423900"/>
          </a:xfrm>
        </p:grpSpPr>
        <p:sp>
          <p:nvSpPr>
            <p:cNvPr id="23" name="Google Shape;370;p26">
              <a:extLst>
                <a:ext uri="{FF2B5EF4-FFF2-40B4-BE49-F238E27FC236}">
                  <a16:creationId xmlns:a16="http://schemas.microsoft.com/office/drawing/2014/main" id="{1A589C0F-33D5-48DA-ABE3-CA4876AAD6A7}"/>
                </a:ext>
              </a:extLst>
            </p:cNvPr>
            <p:cNvSpPr/>
            <p:nvPr/>
          </p:nvSpPr>
          <p:spPr>
            <a:xfrm>
              <a:off x="2550475" y="2433413"/>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4" name="Google Shape;371;p26">
              <a:extLst>
                <a:ext uri="{FF2B5EF4-FFF2-40B4-BE49-F238E27FC236}">
                  <a16:creationId xmlns:a16="http://schemas.microsoft.com/office/drawing/2014/main" id="{6F6C14D5-BDBB-4AEC-8886-84358703FB1B}"/>
                </a:ext>
              </a:extLst>
            </p:cNvPr>
            <p:cNvSpPr/>
            <p:nvPr/>
          </p:nvSpPr>
          <p:spPr>
            <a:xfrm>
              <a:off x="2014875" y="2411963"/>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6" name="Google Shape;373;p26">
              <a:extLst>
                <a:ext uri="{FF2B5EF4-FFF2-40B4-BE49-F238E27FC236}">
                  <a16:creationId xmlns:a16="http://schemas.microsoft.com/office/drawing/2014/main" id="{E137D932-3083-4335-B740-DCA2C62F9250}"/>
                </a:ext>
              </a:extLst>
            </p:cNvPr>
            <p:cNvSpPr txBox="1"/>
            <p:nvPr/>
          </p:nvSpPr>
          <p:spPr>
            <a:xfrm>
              <a:off x="2675300" y="2423825"/>
              <a:ext cx="19800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s" dirty="0">
                  <a:solidFill>
                    <a:schemeClr val="dk1"/>
                  </a:solidFill>
                  <a:latin typeface="Roboto Light"/>
                  <a:ea typeface="Roboto Light"/>
                  <a:cs typeface="Roboto Light"/>
                  <a:sym typeface="Roboto Light"/>
                </a:rPr>
                <a:t>Student Searching</a:t>
              </a:r>
              <a:endParaRPr dirty="0">
                <a:solidFill>
                  <a:schemeClr val="dk1"/>
                </a:solidFill>
                <a:latin typeface="Roboto Light"/>
                <a:ea typeface="Roboto Light"/>
                <a:cs typeface="Roboto Light"/>
                <a:sym typeface="Roboto Light"/>
              </a:endParaRPr>
            </a:p>
          </p:txBody>
        </p:sp>
      </p:grpSp>
      <p:grpSp>
        <p:nvGrpSpPr>
          <p:cNvPr id="50" name="Group 49">
            <a:extLst>
              <a:ext uri="{FF2B5EF4-FFF2-40B4-BE49-F238E27FC236}">
                <a16:creationId xmlns:a16="http://schemas.microsoft.com/office/drawing/2014/main" id="{3B51B042-D78F-4F7B-BBDD-09BA7E53FE5F}"/>
              </a:ext>
            </a:extLst>
          </p:cNvPr>
          <p:cNvGrpSpPr/>
          <p:nvPr/>
        </p:nvGrpSpPr>
        <p:grpSpPr>
          <a:xfrm>
            <a:off x="3063946" y="2452294"/>
            <a:ext cx="2862100" cy="423900"/>
            <a:chOff x="5234229" y="2313822"/>
            <a:chExt cx="2862100" cy="423900"/>
          </a:xfrm>
        </p:grpSpPr>
        <p:sp>
          <p:nvSpPr>
            <p:cNvPr id="27" name="Google Shape;374;p26">
              <a:extLst>
                <a:ext uri="{FF2B5EF4-FFF2-40B4-BE49-F238E27FC236}">
                  <a16:creationId xmlns:a16="http://schemas.microsoft.com/office/drawing/2014/main" id="{6A3EF29A-D7E6-451D-8B1B-3D87A642B56C}"/>
                </a:ext>
              </a:extLst>
            </p:cNvPr>
            <p:cNvSpPr/>
            <p:nvPr/>
          </p:nvSpPr>
          <p:spPr>
            <a:xfrm>
              <a:off x="5769829" y="233527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8" name="Google Shape;375;p26">
              <a:extLst>
                <a:ext uri="{FF2B5EF4-FFF2-40B4-BE49-F238E27FC236}">
                  <a16:creationId xmlns:a16="http://schemas.microsoft.com/office/drawing/2014/main" id="{127890D3-415B-4EC5-9577-8DCEE866B244}"/>
                </a:ext>
              </a:extLst>
            </p:cNvPr>
            <p:cNvSpPr/>
            <p:nvPr/>
          </p:nvSpPr>
          <p:spPr>
            <a:xfrm>
              <a:off x="5234229" y="2313822"/>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30" name="Google Shape;377;p26">
              <a:extLst>
                <a:ext uri="{FF2B5EF4-FFF2-40B4-BE49-F238E27FC236}">
                  <a16:creationId xmlns:a16="http://schemas.microsoft.com/office/drawing/2014/main" id="{D5E80E9B-4BB8-4332-938E-70AF00C07695}"/>
                </a:ext>
              </a:extLst>
            </p:cNvPr>
            <p:cNvSpPr txBox="1"/>
            <p:nvPr/>
          </p:nvSpPr>
          <p:spPr>
            <a:xfrm>
              <a:off x="6033104" y="2325684"/>
              <a:ext cx="17031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s" dirty="0">
                  <a:solidFill>
                    <a:schemeClr val="dk1"/>
                  </a:solidFill>
                  <a:latin typeface="Roboto Light"/>
                  <a:ea typeface="Roboto Light"/>
                  <a:cs typeface="Roboto Light"/>
                  <a:sym typeface="Roboto Light"/>
                </a:rPr>
                <a:t>Student Upload</a:t>
              </a:r>
              <a:endParaRPr dirty="0">
                <a:solidFill>
                  <a:schemeClr val="dk1"/>
                </a:solidFill>
                <a:latin typeface="Roboto Light"/>
                <a:ea typeface="Roboto Light"/>
                <a:cs typeface="Roboto Light"/>
                <a:sym typeface="Roboto Light"/>
              </a:endParaRPr>
            </a:p>
          </p:txBody>
        </p:sp>
      </p:grpSp>
      <p:sp>
        <p:nvSpPr>
          <p:cNvPr id="42" name="Google Shape;374;p26">
            <a:extLst>
              <a:ext uri="{FF2B5EF4-FFF2-40B4-BE49-F238E27FC236}">
                <a16:creationId xmlns:a16="http://schemas.microsoft.com/office/drawing/2014/main" id="{742EC948-C5DD-4678-8535-584CF91D24FA}"/>
              </a:ext>
            </a:extLst>
          </p:cNvPr>
          <p:cNvSpPr/>
          <p:nvPr/>
        </p:nvSpPr>
        <p:spPr>
          <a:xfrm>
            <a:off x="6265658" y="33789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3" name="Google Shape;375;p26">
            <a:extLst>
              <a:ext uri="{FF2B5EF4-FFF2-40B4-BE49-F238E27FC236}">
                <a16:creationId xmlns:a16="http://schemas.microsoft.com/office/drawing/2014/main" id="{57B0A3CD-7841-4E28-85E6-CFB2E17CA75C}"/>
              </a:ext>
            </a:extLst>
          </p:cNvPr>
          <p:cNvSpPr/>
          <p:nvPr/>
        </p:nvSpPr>
        <p:spPr>
          <a:xfrm>
            <a:off x="5730058" y="3357458"/>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5" name="Google Shape;377;p26">
            <a:extLst>
              <a:ext uri="{FF2B5EF4-FFF2-40B4-BE49-F238E27FC236}">
                <a16:creationId xmlns:a16="http://schemas.microsoft.com/office/drawing/2014/main" id="{A401598A-2796-491F-8088-5E58DA7D26D3}"/>
              </a:ext>
            </a:extLst>
          </p:cNvPr>
          <p:cNvSpPr txBox="1"/>
          <p:nvPr/>
        </p:nvSpPr>
        <p:spPr>
          <a:xfrm>
            <a:off x="6528933" y="3369320"/>
            <a:ext cx="17031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s" dirty="0">
                <a:solidFill>
                  <a:schemeClr val="dk1"/>
                </a:solidFill>
                <a:latin typeface="Roboto Light"/>
                <a:ea typeface="Roboto Light"/>
                <a:cs typeface="Roboto Light"/>
                <a:sym typeface="Roboto Light"/>
              </a:rPr>
              <a:t>Student Dashboard</a:t>
            </a:r>
            <a:endParaRPr dirty="0">
              <a:solidFill>
                <a:schemeClr val="dk1"/>
              </a:solidFill>
              <a:latin typeface="Roboto Light"/>
              <a:ea typeface="Roboto Light"/>
              <a:cs typeface="Roboto Light"/>
              <a:sym typeface="Roboto Light"/>
            </a:endParaRPr>
          </a:p>
        </p:txBody>
      </p:sp>
      <p:sp>
        <p:nvSpPr>
          <p:cNvPr id="46" name="Google Shape;374;p26">
            <a:extLst>
              <a:ext uri="{FF2B5EF4-FFF2-40B4-BE49-F238E27FC236}">
                <a16:creationId xmlns:a16="http://schemas.microsoft.com/office/drawing/2014/main" id="{5A87F79F-1C3D-4BC7-8011-49593F9160EB}"/>
              </a:ext>
            </a:extLst>
          </p:cNvPr>
          <p:cNvSpPr/>
          <p:nvPr/>
        </p:nvSpPr>
        <p:spPr>
          <a:xfrm>
            <a:off x="3647238" y="412386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7" name="Google Shape;375;p26">
            <a:extLst>
              <a:ext uri="{FF2B5EF4-FFF2-40B4-BE49-F238E27FC236}">
                <a16:creationId xmlns:a16="http://schemas.microsoft.com/office/drawing/2014/main" id="{5644338B-1D1B-4E21-817B-8D2830FD2474}"/>
              </a:ext>
            </a:extLst>
          </p:cNvPr>
          <p:cNvSpPr/>
          <p:nvPr/>
        </p:nvSpPr>
        <p:spPr>
          <a:xfrm>
            <a:off x="3111638" y="4102419"/>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9" name="Google Shape;377;p26">
            <a:extLst>
              <a:ext uri="{FF2B5EF4-FFF2-40B4-BE49-F238E27FC236}">
                <a16:creationId xmlns:a16="http://schemas.microsoft.com/office/drawing/2014/main" id="{335DBAAB-D4DD-4D54-9B18-CA1195622548}"/>
              </a:ext>
            </a:extLst>
          </p:cNvPr>
          <p:cNvSpPr txBox="1"/>
          <p:nvPr/>
        </p:nvSpPr>
        <p:spPr>
          <a:xfrm>
            <a:off x="3910513" y="4114281"/>
            <a:ext cx="1703100"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s" dirty="0">
                <a:solidFill>
                  <a:schemeClr val="dk1"/>
                </a:solidFill>
                <a:latin typeface="Roboto Light"/>
                <a:ea typeface="Roboto Light"/>
                <a:cs typeface="Roboto Light"/>
                <a:sym typeface="Roboto Light"/>
              </a:rPr>
              <a:t>Admin Settings</a:t>
            </a:r>
            <a:endParaRPr dirty="0">
              <a:solidFill>
                <a:schemeClr val="dk1"/>
              </a:solidFill>
              <a:latin typeface="Roboto Light"/>
              <a:ea typeface="Roboto Light"/>
              <a:cs typeface="Roboto Light"/>
              <a:sym typeface="Roboto Light"/>
            </a:endParaRPr>
          </a:p>
        </p:txBody>
      </p:sp>
      <p:sp>
        <p:nvSpPr>
          <p:cNvPr id="57" name="Google Shape;6645;p42">
            <a:extLst>
              <a:ext uri="{FF2B5EF4-FFF2-40B4-BE49-F238E27FC236}">
                <a16:creationId xmlns:a16="http://schemas.microsoft.com/office/drawing/2014/main" id="{21AE0C17-6C61-4A3D-A781-E371B2ABC405}"/>
              </a:ext>
            </a:extLst>
          </p:cNvPr>
          <p:cNvSpPr/>
          <p:nvPr/>
        </p:nvSpPr>
        <p:spPr>
          <a:xfrm>
            <a:off x="3199975" y="4189931"/>
            <a:ext cx="260942" cy="248777"/>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0020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0000"/>
              </a:solidFill>
            </a:endParaRPr>
          </a:p>
        </p:txBody>
      </p:sp>
      <p:grpSp>
        <p:nvGrpSpPr>
          <p:cNvPr id="58" name="Google Shape;6430;p41">
            <a:extLst>
              <a:ext uri="{FF2B5EF4-FFF2-40B4-BE49-F238E27FC236}">
                <a16:creationId xmlns:a16="http://schemas.microsoft.com/office/drawing/2014/main" id="{92928DF3-4E2E-42C0-A582-12B65E500608}"/>
              </a:ext>
            </a:extLst>
          </p:cNvPr>
          <p:cNvGrpSpPr/>
          <p:nvPr/>
        </p:nvGrpSpPr>
        <p:grpSpPr>
          <a:xfrm>
            <a:off x="605630" y="3415295"/>
            <a:ext cx="290161" cy="290532"/>
            <a:chOff x="2034675" y="3617925"/>
            <a:chExt cx="299325" cy="295200"/>
          </a:xfrm>
          <a:solidFill>
            <a:srgbClr val="002060"/>
          </a:solidFill>
        </p:grpSpPr>
        <p:sp>
          <p:nvSpPr>
            <p:cNvPr id="59" name="Google Shape;6431;p41">
              <a:extLst>
                <a:ext uri="{FF2B5EF4-FFF2-40B4-BE49-F238E27FC236}">
                  <a16:creationId xmlns:a16="http://schemas.microsoft.com/office/drawing/2014/main" id="{AE65D564-D1BA-4348-84D6-7EB2D827BD6E}"/>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432;p41">
              <a:extLst>
                <a:ext uri="{FF2B5EF4-FFF2-40B4-BE49-F238E27FC236}">
                  <a16:creationId xmlns:a16="http://schemas.microsoft.com/office/drawing/2014/main" id="{507E7545-3310-46AC-BAF5-7BDC14010BEA}"/>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433;p41">
              <a:extLst>
                <a:ext uri="{FF2B5EF4-FFF2-40B4-BE49-F238E27FC236}">
                  <a16:creationId xmlns:a16="http://schemas.microsoft.com/office/drawing/2014/main" id="{2A97092A-CA40-4097-8F6C-F22AF59A7FFF}"/>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434;p41">
              <a:extLst>
                <a:ext uri="{FF2B5EF4-FFF2-40B4-BE49-F238E27FC236}">
                  <a16:creationId xmlns:a16="http://schemas.microsoft.com/office/drawing/2014/main" id="{011DD269-F049-4F4F-BAE0-DE7B0285754F}"/>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435;p41">
              <a:extLst>
                <a:ext uri="{FF2B5EF4-FFF2-40B4-BE49-F238E27FC236}">
                  <a16:creationId xmlns:a16="http://schemas.microsoft.com/office/drawing/2014/main" id="{A834429D-B0E5-41DA-8B5A-0C013E8B8CD6}"/>
                </a:ext>
              </a:extLst>
            </p:cNvPr>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 name="Google Shape;6124;p41">
            <a:extLst>
              <a:ext uri="{FF2B5EF4-FFF2-40B4-BE49-F238E27FC236}">
                <a16:creationId xmlns:a16="http://schemas.microsoft.com/office/drawing/2014/main" id="{B0A89E33-5A36-434A-AC14-21C493F3163A}"/>
              </a:ext>
            </a:extLst>
          </p:cNvPr>
          <p:cNvGrpSpPr/>
          <p:nvPr/>
        </p:nvGrpSpPr>
        <p:grpSpPr>
          <a:xfrm>
            <a:off x="5808306" y="3406534"/>
            <a:ext cx="262076" cy="306977"/>
            <a:chOff x="-62151950" y="4111775"/>
            <a:chExt cx="318225" cy="316650"/>
          </a:xfrm>
          <a:solidFill>
            <a:srgbClr val="002060"/>
          </a:solidFill>
        </p:grpSpPr>
        <p:sp>
          <p:nvSpPr>
            <p:cNvPr id="65" name="Google Shape;6125;p41">
              <a:extLst>
                <a:ext uri="{FF2B5EF4-FFF2-40B4-BE49-F238E27FC236}">
                  <a16:creationId xmlns:a16="http://schemas.microsoft.com/office/drawing/2014/main" id="{3B581B79-22DD-4276-AC25-B312963972A9}"/>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126;p41">
              <a:extLst>
                <a:ext uri="{FF2B5EF4-FFF2-40B4-BE49-F238E27FC236}">
                  <a16:creationId xmlns:a16="http://schemas.microsoft.com/office/drawing/2014/main" id="{0277DDAC-3B0B-4F82-9090-D7CE5ABFE625}"/>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6127;p41">
              <a:extLst>
                <a:ext uri="{FF2B5EF4-FFF2-40B4-BE49-F238E27FC236}">
                  <a16:creationId xmlns:a16="http://schemas.microsoft.com/office/drawing/2014/main" id="{960AC1E3-CF5B-4876-9468-EB22BE2CFF91}"/>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6128;p41">
              <a:extLst>
                <a:ext uri="{FF2B5EF4-FFF2-40B4-BE49-F238E27FC236}">
                  <a16:creationId xmlns:a16="http://schemas.microsoft.com/office/drawing/2014/main" id="{660B596B-FB93-4121-94F4-AF00CD6A30C3}"/>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3" name="Google Shape;5258;p39">
            <a:extLst>
              <a:ext uri="{FF2B5EF4-FFF2-40B4-BE49-F238E27FC236}">
                <a16:creationId xmlns:a16="http://schemas.microsoft.com/office/drawing/2014/main" id="{CD02F4EB-D836-484C-9491-82EEE312F0F9}"/>
              </a:ext>
            </a:extLst>
          </p:cNvPr>
          <p:cNvGrpSpPr/>
          <p:nvPr/>
        </p:nvGrpSpPr>
        <p:grpSpPr>
          <a:xfrm>
            <a:off x="3127336" y="2525085"/>
            <a:ext cx="285890" cy="268751"/>
            <a:chOff x="2085450" y="842250"/>
            <a:chExt cx="483700" cy="481850"/>
          </a:xfrm>
          <a:solidFill>
            <a:srgbClr val="002060"/>
          </a:solidFill>
        </p:grpSpPr>
        <p:sp>
          <p:nvSpPr>
            <p:cNvPr id="74" name="Google Shape;5259;p39">
              <a:extLst>
                <a:ext uri="{FF2B5EF4-FFF2-40B4-BE49-F238E27FC236}">
                  <a16:creationId xmlns:a16="http://schemas.microsoft.com/office/drawing/2014/main" id="{8051007F-042C-4C4A-B9E7-C11CB5E19A13}"/>
                </a:ext>
              </a:extLst>
            </p:cNvPr>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75" name="Google Shape;5260;p39">
              <a:extLst>
                <a:ext uri="{FF2B5EF4-FFF2-40B4-BE49-F238E27FC236}">
                  <a16:creationId xmlns:a16="http://schemas.microsoft.com/office/drawing/2014/main" id="{663B8E0C-FD24-47E2-8126-D6733AA9C232}"/>
                </a:ext>
              </a:extLst>
            </p:cNvPr>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76" name="Google Shape;5261;p39">
              <a:extLst>
                <a:ext uri="{FF2B5EF4-FFF2-40B4-BE49-F238E27FC236}">
                  <a16:creationId xmlns:a16="http://schemas.microsoft.com/office/drawing/2014/main" id="{1CF13609-DEAB-46DC-A0E3-CA0C2EDAC96C}"/>
                </a:ext>
              </a:extLst>
            </p:cNvPr>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cxnSp>
        <p:nvCxnSpPr>
          <p:cNvPr id="79" name="Straight Arrow Connector 78">
            <a:extLst>
              <a:ext uri="{FF2B5EF4-FFF2-40B4-BE49-F238E27FC236}">
                <a16:creationId xmlns:a16="http://schemas.microsoft.com/office/drawing/2014/main" id="{7B2FCE86-E6FE-460C-940E-D91835EAA824}"/>
              </a:ext>
            </a:extLst>
          </p:cNvPr>
          <p:cNvCxnSpPr>
            <a:cxnSpLocks/>
          </p:cNvCxnSpPr>
          <p:nvPr/>
        </p:nvCxnSpPr>
        <p:spPr>
          <a:xfrm flipH="1">
            <a:off x="2886537" y="2778468"/>
            <a:ext cx="761920" cy="590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247CB52-92B8-4645-AC7F-F91A34B5FBF9}"/>
              </a:ext>
            </a:extLst>
          </p:cNvPr>
          <p:cNvCxnSpPr>
            <a:cxnSpLocks/>
          </p:cNvCxnSpPr>
          <p:nvPr/>
        </p:nvCxnSpPr>
        <p:spPr>
          <a:xfrm>
            <a:off x="5720979" y="2778468"/>
            <a:ext cx="848103" cy="590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2A9AB1F-FB9D-4129-BD33-36F24A059949}"/>
              </a:ext>
            </a:extLst>
          </p:cNvPr>
          <p:cNvCxnSpPr>
            <a:cxnSpLocks/>
          </p:cNvCxnSpPr>
          <p:nvPr/>
        </p:nvCxnSpPr>
        <p:spPr>
          <a:xfrm>
            <a:off x="4590146" y="2635324"/>
            <a:ext cx="0" cy="14885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9E3465-0C25-4F93-85FC-79ADE1318781}"/>
              </a:ext>
            </a:extLst>
          </p:cNvPr>
          <p:cNvCxnSpPr>
            <a:cxnSpLocks/>
          </p:cNvCxnSpPr>
          <p:nvPr/>
        </p:nvCxnSpPr>
        <p:spPr>
          <a:xfrm>
            <a:off x="4572000" y="1835931"/>
            <a:ext cx="0" cy="628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User Login</a:t>
            </a:r>
            <a:endParaRPr dirty="0"/>
          </a:p>
        </p:txBody>
      </p:sp>
      <p:sp>
        <p:nvSpPr>
          <p:cNvPr id="308" name="Google Shape;30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9</a:t>
            </a:fld>
            <a:endParaRPr/>
          </a:p>
        </p:txBody>
      </p:sp>
      <p:cxnSp>
        <p:nvCxnSpPr>
          <p:cNvPr id="309" name="Google Shape;309;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10" name="Google Shape;310;p25"/>
          <p:cNvPicPr preferRelativeResize="0"/>
          <p:nvPr/>
        </p:nvPicPr>
        <p:blipFill>
          <a:blip r:embed="rId3">
            <a:alphaModFix/>
          </a:blip>
          <a:stretch>
            <a:fillRect/>
          </a:stretch>
        </p:blipFill>
        <p:spPr>
          <a:xfrm>
            <a:off x="342437" y="1440819"/>
            <a:ext cx="5934456" cy="3328416"/>
          </a:xfrm>
          <a:prstGeom prst="rect">
            <a:avLst/>
          </a:prstGeom>
          <a:noFill/>
          <a:ln>
            <a:noFill/>
          </a:ln>
        </p:spPr>
      </p:pic>
      <p:sp>
        <p:nvSpPr>
          <p:cNvPr id="312" name="Google Shape;312;p25"/>
          <p:cNvSpPr txBox="1">
            <a:spLocks noGrp="1"/>
          </p:cNvSpPr>
          <p:nvPr>
            <p:ph type="title" idx="4"/>
          </p:nvPr>
        </p:nvSpPr>
        <p:spPr>
          <a:xfrm>
            <a:off x="6305365" y="196515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User Login</a:t>
            </a:r>
            <a:endParaRPr sz="1700" dirty="0">
              <a:solidFill>
                <a:schemeClr val="accent1"/>
              </a:solidFill>
            </a:endParaRPr>
          </a:p>
        </p:txBody>
      </p:sp>
      <p:sp>
        <p:nvSpPr>
          <p:cNvPr id="11" name="Google Shape;386;p30">
            <a:extLst>
              <a:ext uri="{FF2B5EF4-FFF2-40B4-BE49-F238E27FC236}">
                <a16:creationId xmlns:a16="http://schemas.microsoft.com/office/drawing/2014/main" id="{1F4BE93F-617F-4870-A325-728C7DD60D1E}"/>
              </a:ext>
            </a:extLst>
          </p:cNvPr>
          <p:cNvSpPr txBox="1">
            <a:spLocks/>
          </p:cNvSpPr>
          <p:nvPr/>
        </p:nvSpPr>
        <p:spPr>
          <a:xfrm>
            <a:off x="6124624" y="2093665"/>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17500" algn="l" rtl="0">
              <a:lnSpc>
                <a:spcPct val="150000"/>
              </a:lnSpc>
              <a:spcBef>
                <a:spcPts val="0"/>
              </a:spcBef>
              <a:spcAft>
                <a:spcPts val="0"/>
              </a:spcAft>
              <a:buSzPts val="1400"/>
              <a:buFont typeface="Roboto"/>
              <a:buChar char="●"/>
            </a:pPr>
            <a:r>
              <a:rPr lang="en-US" sz="1400" dirty="0">
                <a:solidFill>
                  <a:schemeClr val="bg1"/>
                </a:solidFill>
                <a:latin typeface="Roboto"/>
                <a:ea typeface="Roboto"/>
                <a:cs typeface="Roboto"/>
                <a:sym typeface="Roboto"/>
              </a:rPr>
              <a:t>Login using provided user credentials</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Passwords are hashed</a:t>
            </a:r>
          </a:p>
        </p:txBody>
      </p:sp>
    </p:spTree>
    <p:extLst>
      <p:ext uri="{BB962C8B-B14F-4D97-AF65-F5344CB8AC3E}">
        <p14:creationId xmlns:p14="http://schemas.microsoft.com/office/powerpoint/2010/main" val="1761860429"/>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630</TotalTime>
  <Words>887</Words>
  <Application>Microsoft Macintosh PowerPoint</Application>
  <PresentationFormat>On-screen Show (16:9)</PresentationFormat>
  <Paragraphs>220</Paragraphs>
  <Slides>21</Slides>
  <Notes>19</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Roboto Light</vt:lpstr>
      <vt:lpstr>Didact Gothic</vt:lpstr>
      <vt:lpstr>Bree Serif</vt:lpstr>
      <vt:lpstr>Roboto Thin</vt:lpstr>
      <vt:lpstr>Roboto Black</vt:lpstr>
      <vt:lpstr>Arial</vt:lpstr>
      <vt:lpstr>Roboto</vt:lpstr>
      <vt:lpstr>Roboto Mono Thin</vt:lpstr>
      <vt:lpstr>WEB PROPOSAL</vt:lpstr>
      <vt:lpstr>  Design Review 3</vt:lpstr>
      <vt:lpstr>Clients</vt:lpstr>
      <vt:lpstr>Workflow</vt:lpstr>
      <vt:lpstr>Problem</vt:lpstr>
      <vt:lpstr>Solution</vt:lpstr>
      <vt:lpstr>Key User Requirements Reminder</vt:lpstr>
      <vt:lpstr>Data Visualization Accessibility </vt:lpstr>
      <vt:lpstr>Prototype Review</vt:lpstr>
      <vt:lpstr>User Login</vt:lpstr>
      <vt:lpstr>Upload Student Data</vt:lpstr>
      <vt:lpstr>Pull Student Data</vt:lpstr>
      <vt:lpstr>Search by student name Filter by major  View student timeline </vt:lpstr>
      <vt:lpstr>Student Dashboard</vt:lpstr>
      <vt:lpstr>Add new users (faculty or admin) Edit existing user permissions</vt:lpstr>
      <vt:lpstr>Challenges</vt:lpstr>
      <vt:lpstr>Solutions</vt:lpstr>
      <vt:lpstr>PowerPoint Presentation</vt:lpstr>
      <vt:lpstr>PowerPoint Presentation</vt:lpstr>
      <vt:lpstr>Future Ideas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Design Review 3</dc:title>
  <cp:lastModifiedBy>Carter William Taylor</cp:lastModifiedBy>
  <cp:revision>10</cp:revision>
  <dcterms:modified xsi:type="dcterms:W3CDTF">2022-04-22T04:10:25Z</dcterms:modified>
</cp:coreProperties>
</file>